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handoutMasterIdLst>
    <p:handoutMasterId r:id="rId33"/>
  </p:handoutMasterIdLst>
  <p:sldIdLst>
    <p:sldId id="311" r:id="rId2"/>
    <p:sldId id="313" r:id="rId3"/>
    <p:sldId id="302" r:id="rId4"/>
    <p:sldId id="312" r:id="rId5"/>
    <p:sldId id="314" r:id="rId6"/>
    <p:sldId id="316" r:id="rId7"/>
    <p:sldId id="321" r:id="rId8"/>
    <p:sldId id="342" r:id="rId9"/>
    <p:sldId id="317" r:id="rId10"/>
    <p:sldId id="315" r:id="rId11"/>
    <p:sldId id="322" r:id="rId12"/>
    <p:sldId id="338" r:id="rId13"/>
    <p:sldId id="328" r:id="rId14"/>
    <p:sldId id="341" r:id="rId15"/>
    <p:sldId id="323" r:id="rId16"/>
    <p:sldId id="340" r:id="rId17"/>
    <p:sldId id="318" r:id="rId18"/>
    <p:sldId id="332" r:id="rId19"/>
    <p:sldId id="330" r:id="rId20"/>
    <p:sldId id="334" r:id="rId21"/>
    <p:sldId id="339" r:id="rId22"/>
    <p:sldId id="320" r:id="rId23"/>
    <p:sldId id="335" r:id="rId24"/>
    <p:sldId id="336" r:id="rId25"/>
    <p:sldId id="337" r:id="rId26"/>
    <p:sldId id="319" r:id="rId27"/>
    <p:sldId id="324" r:id="rId28"/>
    <p:sldId id="325" r:id="rId29"/>
    <p:sldId id="326" r:id="rId30"/>
    <p:sldId id="327" r:id="rId31"/>
    <p:sldId id="331" r:id="rId32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C7E6A4"/>
    <a:srgbClr val="953735"/>
    <a:srgbClr val="4F81BD"/>
    <a:srgbClr val="5647C5"/>
    <a:srgbClr val="77933C"/>
    <a:srgbClr val="C00000"/>
    <a:srgbClr val="FFC000"/>
    <a:srgbClr val="984807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80" autoAdjust="0"/>
    <p:restoredTop sz="99630" autoAdjust="0"/>
  </p:normalViewPr>
  <p:slideViewPr>
    <p:cSldViewPr>
      <p:cViewPr>
        <p:scale>
          <a:sx n="40" d="100"/>
          <a:sy n="40" d="100"/>
        </p:scale>
        <p:origin x="-204" y="-178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1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8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330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1676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41"/>
            <a:ext cx="18516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41"/>
            <a:ext cx="5509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96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875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3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805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3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3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328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80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0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338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22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4699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5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3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5" y="1435103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16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6561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3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6B4A3-4212-4E39-93DE-E053E8F69C28}" type="datetimeFigureOut">
              <a:rPr lang="en-US" smtClean="0"/>
              <a:t>4/6/2014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3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4646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0772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RMP\Pictures\renderedimageedit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152400"/>
            <a:ext cx="7124700" cy="62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2147605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alibri" panose="020F0502020204030204" pitchFamily="34" charset="0"/>
              </a:rPr>
              <a:t>Rockville Pike</a:t>
            </a:r>
            <a:endParaRPr lang="en-US" sz="54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42000" y="2099904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libri" panose="020F0502020204030204" pitchFamily="34" charset="0"/>
              </a:rPr>
              <a:t>John </a:t>
            </a:r>
            <a:r>
              <a:rPr lang="en-US" sz="4400" b="1" dirty="0" err="1" smtClean="0">
                <a:latin typeface="Calibri" panose="020F0502020204030204" pitchFamily="34" charset="0"/>
              </a:rPr>
              <a:t>Vais</a:t>
            </a:r>
            <a:r>
              <a:rPr lang="en-US" sz="4400" b="1" dirty="0" smtClean="0">
                <a:latin typeface="Calibri" panose="020F0502020204030204" pitchFamily="34" charset="0"/>
              </a:rPr>
              <a:t> | Structural Option</a:t>
            </a:r>
            <a:endParaRPr lang="en-US" sz="44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42000" y="322207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</a:rPr>
              <a:t>PSU AE Senior Thesis 2014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67400" y="4202157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</a:rPr>
              <a:t>Faculty Advisor – Dr. </a:t>
            </a:r>
            <a:r>
              <a:rPr lang="en-US" sz="3600" b="1" dirty="0" err="1" smtClean="0">
                <a:latin typeface="Calibri" panose="020F0502020204030204" pitchFamily="34" charset="0"/>
              </a:rPr>
              <a:t>Hanagan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3053831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libri" panose="020F0502020204030204" pitchFamily="34" charset="0"/>
              </a:rPr>
              <a:t>Rockville, Maryland</a:t>
            </a:r>
            <a:endParaRPr lang="en-US" sz="440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97000" y="6430029"/>
            <a:ext cx="3181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92D050"/>
              </a:buClr>
            </a:pPr>
            <a:r>
              <a:rPr lang="en-US" sz="1000" b="1" dirty="0" smtClean="0">
                <a:latin typeface="Calibri" panose="020F0502020204030204" pitchFamily="34" charset="0"/>
              </a:rPr>
              <a:t>www.klnbretail.propertycapsule.com</a:t>
            </a:r>
            <a:endParaRPr lang="en-US" sz="12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10994" y="1676400"/>
            <a:ext cx="678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Typical Sizes – W18x--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Floor depth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Increased Overall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Retain original column location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Coordinating varying levels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4" descr="C:\RMP\Pictures\BW Floor Plan Clea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16" y="1174085"/>
            <a:ext cx="7551049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RMP\Pictures\BW Floor Plan Clean Ful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16" y="1158034"/>
            <a:ext cx="7555531" cy="43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23081" y="990600"/>
            <a:ext cx="1905000" cy="1752600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218" y="582721"/>
            <a:ext cx="7867650" cy="52959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C:\RMP\Pictures\BW Floor Plan Clea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16" y="1174085"/>
            <a:ext cx="7551049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433490" y="1049150"/>
            <a:ext cx="546635" cy="1690526"/>
          </a:xfrm>
          <a:prstGeom prst="rect">
            <a:avLst/>
          </a:prstGeom>
          <a:solidFill>
            <a:srgbClr val="953735">
              <a:alpha val="40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52415" y="2659082"/>
            <a:ext cx="571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Retain ceiling heights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MEP space considerations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Floor Depth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69000" y="228600"/>
            <a:ext cx="8305800" cy="624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1635445" y="4815055"/>
            <a:ext cx="2380790" cy="1407482"/>
            <a:chOff x="19050316" y="7239000"/>
            <a:chExt cx="7551049" cy="4464050"/>
          </a:xfrm>
        </p:grpSpPr>
        <p:pic>
          <p:nvPicPr>
            <p:cNvPr id="18" name="Picture 4" descr="C:\RMP\Pictures\BW Floor Plan Cl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316" y="7315200"/>
              <a:ext cx="7551049" cy="438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4536400" y="7239000"/>
              <a:ext cx="457200" cy="1600200"/>
            </a:xfrm>
            <a:prstGeom prst="rect">
              <a:avLst/>
            </a:prstGeom>
            <a:solidFill>
              <a:srgbClr val="990000">
                <a:alpha val="20000"/>
              </a:srgbClr>
            </a:solidFill>
            <a:ln w="38100">
              <a:solidFill>
                <a:srgbClr val="953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838949" y="727955"/>
            <a:ext cx="6165841" cy="2011720"/>
            <a:chOff x="19838949" y="727955"/>
            <a:chExt cx="6165841" cy="2011720"/>
          </a:xfrm>
        </p:grpSpPr>
        <p:pic>
          <p:nvPicPr>
            <p:cNvPr id="1027" name="Picture 3" descr="C:\RMP\Pictures\concrete floor BW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8949" y="727955"/>
              <a:ext cx="5973783" cy="201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585651" y="1169313"/>
              <a:ext cx="788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8”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15841" y="1460956"/>
              <a:ext cx="788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20”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497800" y="2286000"/>
            <a:ext cx="5651842" cy="2257316"/>
            <a:chOff x="20497800" y="2286000"/>
            <a:chExt cx="5651842" cy="2257316"/>
          </a:xfrm>
        </p:grpSpPr>
        <p:pic>
          <p:nvPicPr>
            <p:cNvPr id="1026" name="Picture 2" descr="C:\RMP\Pictures\steel floor B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7800" y="2286000"/>
              <a:ext cx="5112516" cy="225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034847" y="3352800"/>
              <a:ext cx="11147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23.25”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028253" y="2895600"/>
              <a:ext cx="11147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5.25”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44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52415" y="2659082"/>
            <a:ext cx="5715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Retain ceiling heights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MEP space considerations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Increase floor depth on each level</a:t>
            </a:r>
          </a:p>
          <a:p>
            <a:pPr marL="914400" lvl="1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Approximately 8’ added to building height</a:t>
            </a:r>
          </a:p>
          <a:p>
            <a:pPr marL="914400" lvl="1" indent="-4572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Exceeds zoning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Floor Depth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24" name="Picture 4" descr="C:\RMP\Pictures\BW Floor Plan Clea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041" y="1393288"/>
            <a:ext cx="7571600" cy="43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642249" y="2566324"/>
            <a:ext cx="4373052" cy="1952256"/>
            <a:chOff x="20642249" y="2566324"/>
            <a:chExt cx="4373052" cy="1952256"/>
          </a:xfrm>
        </p:grpSpPr>
        <p:sp>
          <p:nvSpPr>
            <p:cNvPr id="6" name="Frame 5"/>
            <p:cNvSpPr/>
            <p:nvPr/>
          </p:nvSpPr>
          <p:spPr>
            <a:xfrm>
              <a:off x="20642249" y="2850288"/>
              <a:ext cx="4373052" cy="1419822"/>
            </a:xfrm>
            <a:prstGeom prst="frame">
              <a:avLst/>
            </a:prstGeom>
            <a:solidFill>
              <a:srgbClr val="953735">
                <a:alpha val="40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607728" y="3020667"/>
              <a:ext cx="795100" cy="1079065"/>
            </a:xfrm>
            <a:prstGeom prst="rect">
              <a:avLst/>
            </a:prstGeom>
            <a:solidFill>
              <a:srgbClr val="984807">
                <a:alpha val="40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Manual Operation 25"/>
            <p:cNvSpPr/>
            <p:nvPr/>
          </p:nvSpPr>
          <p:spPr>
            <a:xfrm>
              <a:off x="24393517" y="2566324"/>
              <a:ext cx="283964" cy="170379"/>
            </a:xfrm>
            <a:prstGeom prst="flowChartManualOperation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21297079" y="2587621"/>
              <a:ext cx="283964" cy="170379"/>
            </a:xfrm>
            <a:prstGeom prst="flowChartManualOperation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Manual Operation 29"/>
            <p:cNvSpPr/>
            <p:nvPr/>
          </p:nvSpPr>
          <p:spPr>
            <a:xfrm>
              <a:off x="23004655" y="2594720"/>
              <a:ext cx="283964" cy="170379"/>
            </a:xfrm>
            <a:prstGeom prst="flowChartManualOperation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Manual Operation 30"/>
            <p:cNvSpPr/>
            <p:nvPr/>
          </p:nvSpPr>
          <p:spPr>
            <a:xfrm rot="10800000">
              <a:off x="20983007" y="4326903"/>
              <a:ext cx="283964" cy="170379"/>
            </a:xfrm>
            <a:prstGeom prst="flowChartManualOperation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Manual Operation 31"/>
            <p:cNvSpPr/>
            <p:nvPr/>
          </p:nvSpPr>
          <p:spPr>
            <a:xfrm rot="10800000">
              <a:off x="22346036" y="4348201"/>
              <a:ext cx="283964" cy="170379"/>
            </a:xfrm>
            <a:prstGeom prst="flowChartManualOperation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Manual Operation 32"/>
            <p:cNvSpPr/>
            <p:nvPr/>
          </p:nvSpPr>
          <p:spPr>
            <a:xfrm rot="10800000">
              <a:off x="23709065" y="4341102"/>
              <a:ext cx="283964" cy="170379"/>
            </a:xfrm>
            <a:prstGeom prst="flowChartManualOperation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36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52415" y="2659082"/>
            <a:ext cx="5715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Produces exciting lobby space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Connects levels more intimately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Creates sitting room mezzanine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Adds to the open feel of the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Floor Opening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17" name="Picture 4" descr="C:\RMP\Pictures\BW Floor Plan Clea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041" y="1393288"/>
            <a:ext cx="7571600" cy="43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05881" y="1291798"/>
            <a:ext cx="1752600" cy="1600200"/>
          </a:xfrm>
          <a:prstGeom prst="rect">
            <a:avLst/>
          </a:prstGeom>
          <a:solidFill>
            <a:srgbClr val="990000">
              <a:alpha val="20000"/>
            </a:srgbClr>
          </a:solidFill>
          <a:ln w="38100"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829281" y="228600"/>
            <a:ext cx="8305800" cy="6248400"/>
            <a:chOff x="9586056" y="4114800"/>
            <a:chExt cx="8305800" cy="6248400"/>
          </a:xfrm>
        </p:grpSpPr>
        <p:sp>
          <p:nvSpPr>
            <p:cNvPr id="18" name="Rectangle 17"/>
            <p:cNvSpPr/>
            <p:nvPr/>
          </p:nvSpPr>
          <p:spPr>
            <a:xfrm>
              <a:off x="9586056" y="4114800"/>
              <a:ext cx="8305800" cy="624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E:\College\Pictures\cuts and edits\Final\Opening 2 B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2381" y="4140868"/>
              <a:ext cx="6153150" cy="601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83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720623" y="2630508"/>
            <a:ext cx="44387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Design as option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Open Section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Infill Area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Design for each scenario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Beam Design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Column 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Floor Opening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21" name="Picture 2" descr="E:\College\Pictures\cuts and edits\Final\Opening 2 B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606" y="254668"/>
            <a:ext cx="61531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 bwMode="auto">
          <a:xfrm>
            <a:off x="19812814" y="533400"/>
            <a:ext cx="6393325" cy="58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202400" y="1475499"/>
            <a:ext cx="3120259" cy="3900069"/>
            <a:chOff x="9888875" y="2209800"/>
            <a:chExt cx="3120259" cy="3900069"/>
          </a:xfrm>
        </p:grpSpPr>
        <p:pic>
          <p:nvPicPr>
            <p:cNvPr id="6146" name="Picture 2" descr="E:\College\Pictures\cuts and edits\Final\Beam to Girder B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2200" y="2209800"/>
              <a:ext cx="2846391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888875" y="5155762"/>
              <a:ext cx="31202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rgbClr val="92D050"/>
                </a:buClr>
                <a:buFont typeface="Wingdings" panose="05000000000000000000" pitchFamily="2" charset="2"/>
                <a:buChar char="q"/>
              </a:pPr>
              <a:r>
                <a:rPr lang="en-US" sz="2800" b="1" dirty="0" smtClean="0">
                  <a:latin typeface="Calibri" panose="020F0502020204030204" pitchFamily="34" charset="0"/>
                </a:rPr>
                <a:t>Beam-to-Girder</a:t>
              </a:r>
            </a:p>
            <a:p>
              <a:pPr algn="ctr">
                <a:buClr>
                  <a:srgbClr val="92D050"/>
                </a:buClr>
              </a:pPr>
              <a:r>
                <a:rPr lang="en-US" sz="2800" b="1" dirty="0" smtClean="0">
                  <a:latin typeface="Calibri" panose="020F0502020204030204" pitchFamily="34" charset="0"/>
                </a:rPr>
                <a:t>Shear Tab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25841" y="1600200"/>
            <a:ext cx="3388042" cy="3873416"/>
            <a:chOff x="23166009" y="2209799"/>
            <a:chExt cx="3388042" cy="3873416"/>
          </a:xfrm>
        </p:grpSpPr>
        <p:pic>
          <p:nvPicPr>
            <p:cNvPr id="6148" name="Picture 4" descr="E:\College\Pictures\cuts and edits\Final\Beam to Column2 B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8006" y="2209799"/>
              <a:ext cx="2784047" cy="287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3166009" y="5129108"/>
              <a:ext cx="33880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rgbClr val="92D050"/>
                </a:buClr>
                <a:buFont typeface="Wingdings" panose="05000000000000000000" pitchFamily="2" charset="2"/>
                <a:buChar char="q"/>
              </a:pPr>
              <a:r>
                <a:rPr lang="en-US" sz="2800" b="1" dirty="0" smtClean="0">
                  <a:latin typeface="Calibri" panose="020F0502020204030204" pitchFamily="34" charset="0"/>
                </a:rPr>
                <a:t>Beam-to-Column</a:t>
              </a:r>
            </a:p>
            <a:p>
              <a:pPr algn="ctr">
                <a:buClr>
                  <a:srgbClr val="92D050"/>
                </a:buClr>
              </a:pPr>
              <a:r>
                <a:rPr lang="en-US" sz="2800" b="1" dirty="0" smtClean="0">
                  <a:latin typeface="Calibri" panose="020F0502020204030204" pitchFamily="34" charset="0"/>
                </a:rPr>
                <a:t>Shear Tab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Connections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8701" y="2820883"/>
            <a:ext cx="5192708" cy="3495333"/>
          </a:xfrm>
          <a:prstGeom prst="rect">
            <a:avLst/>
          </a:prstGeom>
          <a:noFill/>
          <a:ln w="63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>
          <a:xfrm rot="16200000">
            <a:off x="13141152" y="3611688"/>
            <a:ext cx="762000" cy="39662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3792200" y="2956636"/>
            <a:ext cx="381000" cy="39662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198025" y="1676400"/>
            <a:ext cx="3388042" cy="4347592"/>
            <a:chOff x="13756958" y="2272958"/>
            <a:chExt cx="3388042" cy="4347592"/>
          </a:xfrm>
        </p:grpSpPr>
        <p:pic>
          <p:nvPicPr>
            <p:cNvPr id="6147" name="Picture 3" descr="E:\College\Pictures\cuts and edits\Final\Beam to Column1 B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3663" y="2272958"/>
              <a:ext cx="3081337" cy="294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3756958" y="5235555"/>
              <a:ext cx="33880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rgbClr val="92D050"/>
                </a:buClr>
                <a:buFont typeface="Wingdings" panose="05000000000000000000" pitchFamily="2" charset="2"/>
                <a:buChar char="q"/>
              </a:pPr>
              <a:r>
                <a:rPr lang="en-US" sz="2800" b="1" dirty="0" smtClean="0">
                  <a:latin typeface="Calibri" panose="020F0502020204030204" pitchFamily="34" charset="0"/>
                </a:rPr>
                <a:t>Beam-to-Column</a:t>
              </a:r>
            </a:p>
            <a:p>
              <a:pPr algn="ctr">
                <a:buClr>
                  <a:srgbClr val="92D050"/>
                </a:buClr>
              </a:pPr>
              <a:r>
                <a:rPr lang="en-US" sz="2800" b="1" dirty="0" smtClean="0">
                  <a:latin typeface="Calibri" panose="020F0502020204030204" pitchFamily="34" charset="0"/>
                </a:rPr>
                <a:t>Extended Shear Tab</a:t>
              </a:r>
            </a:p>
            <a:p>
              <a:pPr algn="ctr">
                <a:buClr>
                  <a:srgbClr val="92D050"/>
                </a:buClr>
              </a:pPr>
              <a:r>
                <a:rPr lang="en-US" sz="2800" b="1" dirty="0" smtClean="0">
                  <a:latin typeface="Calibri" panose="020F0502020204030204" pitchFamily="34" charset="0"/>
                </a:rPr>
                <a:t>(Upper Level)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25841" y="1219200"/>
            <a:ext cx="3388042" cy="4837704"/>
            <a:chOff x="19127409" y="1676400"/>
            <a:chExt cx="3388042" cy="4837704"/>
          </a:xfrm>
        </p:grpSpPr>
        <p:pic>
          <p:nvPicPr>
            <p:cNvPr id="6149" name="Picture 5" descr="E:\College\Pictures\cuts and edits\Final\Beam to Column3 B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5800" y="1676400"/>
              <a:ext cx="2171260" cy="3670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9127409" y="5129109"/>
              <a:ext cx="33880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rgbClr val="92D050"/>
                </a:buClr>
                <a:buFont typeface="Wingdings" panose="05000000000000000000" pitchFamily="2" charset="2"/>
                <a:buChar char="q"/>
              </a:pPr>
              <a:r>
                <a:rPr lang="en-US" sz="2800" b="1" dirty="0" smtClean="0">
                  <a:latin typeface="Calibri" panose="020F0502020204030204" pitchFamily="34" charset="0"/>
                </a:rPr>
                <a:t>Beam-to-Column</a:t>
              </a:r>
            </a:p>
            <a:p>
              <a:pPr algn="ctr">
                <a:buClr>
                  <a:srgbClr val="92D050"/>
                </a:buClr>
              </a:pPr>
              <a:r>
                <a:rPr lang="en-US" sz="2800" b="1" dirty="0" smtClean="0">
                  <a:latin typeface="Calibri" panose="020F0502020204030204" pitchFamily="34" charset="0"/>
                </a:rPr>
                <a:t>Unstiffened Seat</a:t>
              </a:r>
            </a:p>
            <a:p>
              <a:pPr algn="ctr">
                <a:buClr>
                  <a:srgbClr val="92D050"/>
                </a:buClr>
              </a:pPr>
              <a:r>
                <a:rPr lang="en-US" sz="2800" b="1" dirty="0" smtClean="0">
                  <a:latin typeface="Calibri" panose="020F0502020204030204" pitchFamily="34" charset="0"/>
                </a:rPr>
                <a:t>(Lower Levels)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Connections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8701" y="2820883"/>
            <a:ext cx="5192708" cy="3495333"/>
          </a:xfrm>
          <a:prstGeom prst="rect">
            <a:avLst/>
          </a:prstGeom>
          <a:noFill/>
          <a:ln w="63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16200000">
            <a:off x="13914312" y="3459288"/>
            <a:ext cx="762000" cy="39662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13914313" y="5364288"/>
            <a:ext cx="762000" cy="39662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290940" y="1676400"/>
            <a:ext cx="7082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Wind – Method 2 of ASCE 7 (Chapter 6)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Seismic – ELFP of ASCE 7 (Chapter 11)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Seismic </a:t>
            </a:r>
            <a:r>
              <a:rPr lang="en-US" sz="2800" b="1" dirty="0">
                <a:latin typeface="Calibri" panose="020F0502020204030204" pitchFamily="34" charset="0"/>
              </a:rPr>
              <a:t>d</a:t>
            </a:r>
            <a:r>
              <a:rPr lang="en-US" sz="2800" b="1" dirty="0" smtClean="0">
                <a:latin typeface="Calibri" panose="020F0502020204030204" pitchFamily="34" charset="0"/>
              </a:rPr>
              <a:t>esign category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Seismic base taken at plaza level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Wind controlled both strength and serviceability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E:\College\Pictures\cuts and edits\DSC01913 no 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953" y="840852"/>
            <a:ext cx="6707775" cy="50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06200" y="2651470"/>
            <a:ext cx="51776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Building height increased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Wind loads increased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Building weight reduced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Seismic loads decreased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Wind controls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9441" y="11430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Load Comparison</a:t>
            </a:r>
            <a:endParaRPr lang="en-US" sz="5400" dirty="0">
              <a:latin typeface="Calibri" panose="020F050202020403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621573"/>
              </p:ext>
            </p:extLst>
          </p:nvPr>
        </p:nvGraphicFramePr>
        <p:xfrm>
          <a:off x="20497800" y="1905000"/>
          <a:ext cx="5013763" cy="349445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091457"/>
                <a:gridCol w="1461153"/>
                <a:gridCol w="1461153"/>
              </a:tblGrid>
              <a:tr h="74654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 smtClean="0">
                          <a:effectLst/>
                        </a:rPr>
                        <a:t>Base Shear</a:t>
                      </a:r>
                      <a:r>
                        <a:rPr lang="en-US" sz="2800" b="1" u="none" strike="noStrike" baseline="0" dirty="0" smtClean="0">
                          <a:effectLst/>
                        </a:rPr>
                        <a:t> (kips)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71346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Concrete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441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 N-S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441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 E-W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441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Seismic N-S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441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Seismic E-W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2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867" y="3508205"/>
            <a:ext cx="1499241" cy="257824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/>
          <a:stretch/>
        </p:blipFill>
        <p:spPr bwMode="auto">
          <a:xfrm>
            <a:off x="22825841" y="3923169"/>
            <a:ext cx="3031464" cy="27169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/>
          <a:stretch/>
        </p:blipFill>
        <p:spPr bwMode="auto">
          <a:xfrm>
            <a:off x="19294821" y="352715"/>
            <a:ext cx="2983334" cy="264737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841" y="990600"/>
            <a:ext cx="3031464" cy="25176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617746" y="2153454"/>
            <a:ext cx="61281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Architectural study 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Eliminated exterior braced frames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Structural investigation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Isolate lateral system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Determine efficient design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74670" y="1397000"/>
            <a:ext cx="70143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Developer – </a:t>
            </a:r>
            <a:r>
              <a:rPr lang="en-US" sz="2800" b="1" dirty="0" err="1" smtClean="0">
                <a:latin typeface="Calibri" panose="020F0502020204030204" pitchFamily="34" charset="0"/>
              </a:rPr>
              <a:t>Foulger</a:t>
            </a:r>
            <a:r>
              <a:rPr lang="en-US" sz="2800" b="1" dirty="0">
                <a:latin typeface="Calibri" panose="020F0502020204030204" pitchFamily="34" charset="0"/>
              </a:rPr>
              <a:t>-</a:t>
            </a:r>
            <a:r>
              <a:rPr lang="en-US" sz="2800" b="1" dirty="0" smtClean="0">
                <a:latin typeface="Calibri" panose="020F0502020204030204" pitchFamily="34" charset="0"/>
              </a:rPr>
              <a:t>Pratt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Architect – WDG Architecture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Structural Engineer– </a:t>
            </a:r>
            <a:r>
              <a:rPr lang="en-US" sz="2800" b="1" dirty="0" err="1" smtClean="0">
                <a:latin typeface="Calibri" panose="020F0502020204030204" pitchFamily="34" charset="0"/>
              </a:rPr>
              <a:t>Cagley</a:t>
            </a:r>
            <a:r>
              <a:rPr lang="en-US" sz="2800" b="1" dirty="0" smtClean="0">
                <a:latin typeface="Calibri" panose="020F0502020204030204" pitchFamily="34" charset="0"/>
              </a:rPr>
              <a:t> and Associates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02140" y="3061395"/>
            <a:ext cx="535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323,000 GSF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Completed – Fall 2013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10 Stories Above Grade (Office)</a:t>
            </a:r>
          </a:p>
          <a:p>
            <a:pPr marL="914400" lvl="1" indent="-4572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3 Below Grade (Parking)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Retail Space on Plaza Level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Prominent Location 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LEED Platinum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Introduction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6" name="Picture 2" descr="F:\College\Pictures\cuts and edits\Site Plan thingy par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51078" y="42827"/>
            <a:ext cx="5488129" cy="63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ollege\Pictures\cuts and edits\Site Plan thingy par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51076" y="31210"/>
            <a:ext cx="5488131" cy="63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College\Pictures\cuts and edits\Site Plan thingy par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51079" y="31209"/>
            <a:ext cx="5488130" cy="63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College\Pictures\cuts and edits\Site Plan thingy part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51080" y="31208"/>
            <a:ext cx="5488130" cy="63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511428" y="2770378"/>
            <a:ext cx="1403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Phase I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22347" y="2483210"/>
            <a:ext cx="1403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Phase II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904011" y="3276600"/>
            <a:ext cx="1403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Phase III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695" r="1293" b="1664"/>
          <a:stretch/>
        </p:blipFill>
        <p:spPr bwMode="auto">
          <a:xfrm>
            <a:off x="19050000" y="4714740"/>
            <a:ext cx="2230500" cy="168606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4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RMP\Pictures\BW Floor Plan Clean Late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095" y="1371600"/>
            <a:ext cx="7434058" cy="43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651606" y="2949084"/>
            <a:ext cx="1180142" cy="1116729"/>
            <a:chOff x="22517108" y="3017070"/>
            <a:chExt cx="1180142" cy="1116729"/>
          </a:xfrm>
        </p:grpSpPr>
        <p:sp>
          <p:nvSpPr>
            <p:cNvPr id="16" name="Freeform 15"/>
            <p:cNvSpPr/>
            <p:nvPr/>
          </p:nvSpPr>
          <p:spPr>
            <a:xfrm>
              <a:off x="22517108" y="3040797"/>
              <a:ext cx="402518" cy="692954"/>
            </a:xfrm>
            <a:custGeom>
              <a:avLst/>
              <a:gdLst>
                <a:gd name="connsiteX0" fmla="*/ 8201 w 332136"/>
                <a:gd name="connsiteY0" fmla="*/ 0 h 635569"/>
                <a:gd name="connsiteX1" fmla="*/ 332136 w 332136"/>
                <a:gd name="connsiteY1" fmla="*/ 8201 h 635569"/>
                <a:gd name="connsiteX2" fmla="*/ 332136 w 332136"/>
                <a:gd name="connsiteY2" fmla="*/ 49205 h 635569"/>
                <a:gd name="connsiteX3" fmla="*/ 36904 w 332136"/>
                <a:gd name="connsiteY3" fmla="*/ 49205 h 635569"/>
                <a:gd name="connsiteX4" fmla="*/ 36904 w 332136"/>
                <a:gd name="connsiteY4" fmla="*/ 602766 h 635569"/>
                <a:gd name="connsiteX5" fmla="*/ 328036 w 332136"/>
                <a:gd name="connsiteY5" fmla="*/ 594565 h 635569"/>
                <a:gd name="connsiteX6" fmla="*/ 328036 w 332136"/>
                <a:gd name="connsiteY6" fmla="*/ 635569 h 635569"/>
                <a:gd name="connsiteX7" fmla="*/ 0 w 332136"/>
                <a:gd name="connsiteY7" fmla="*/ 631469 h 635569"/>
                <a:gd name="connsiteX8" fmla="*/ 8201 w 332136"/>
                <a:gd name="connsiteY8" fmla="*/ 0 h 635569"/>
                <a:gd name="connsiteX0" fmla="*/ 12302 w 332136"/>
                <a:gd name="connsiteY0" fmla="*/ 8201 h 627368"/>
                <a:gd name="connsiteX1" fmla="*/ 332136 w 332136"/>
                <a:gd name="connsiteY1" fmla="*/ 0 h 627368"/>
                <a:gd name="connsiteX2" fmla="*/ 332136 w 332136"/>
                <a:gd name="connsiteY2" fmla="*/ 41004 h 627368"/>
                <a:gd name="connsiteX3" fmla="*/ 36904 w 332136"/>
                <a:gd name="connsiteY3" fmla="*/ 41004 h 627368"/>
                <a:gd name="connsiteX4" fmla="*/ 36904 w 332136"/>
                <a:gd name="connsiteY4" fmla="*/ 594565 h 627368"/>
                <a:gd name="connsiteX5" fmla="*/ 328036 w 332136"/>
                <a:gd name="connsiteY5" fmla="*/ 586364 h 627368"/>
                <a:gd name="connsiteX6" fmla="*/ 328036 w 332136"/>
                <a:gd name="connsiteY6" fmla="*/ 627368 h 627368"/>
                <a:gd name="connsiteX7" fmla="*/ 0 w 332136"/>
                <a:gd name="connsiteY7" fmla="*/ 623268 h 627368"/>
                <a:gd name="connsiteX8" fmla="*/ 12302 w 332136"/>
                <a:gd name="connsiteY8" fmla="*/ 8201 h 627368"/>
                <a:gd name="connsiteX0" fmla="*/ 4102 w 332136"/>
                <a:gd name="connsiteY0" fmla="*/ 0 h 631469"/>
                <a:gd name="connsiteX1" fmla="*/ 332136 w 332136"/>
                <a:gd name="connsiteY1" fmla="*/ 4101 h 631469"/>
                <a:gd name="connsiteX2" fmla="*/ 332136 w 332136"/>
                <a:gd name="connsiteY2" fmla="*/ 45105 h 631469"/>
                <a:gd name="connsiteX3" fmla="*/ 36904 w 332136"/>
                <a:gd name="connsiteY3" fmla="*/ 45105 h 631469"/>
                <a:gd name="connsiteX4" fmla="*/ 36904 w 332136"/>
                <a:gd name="connsiteY4" fmla="*/ 598666 h 631469"/>
                <a:gd name="connsiteX5" fmla="*/ 328036 w 332136"/>
                <a:gd name="connsiteY5" fmla="*/ 590465 h 631469"/>
                <a:gd name="connsiteX6" fmla="*/ 328036 w 332136"/>
                <a:gd name="connsiteY6" fmla="*/ 631469 h 631469"/>
                <a:gd name="connsiteX7" fmla="*/ 0 w 332136"/>
                <a:gd name="connsiteY7" fmla="*/ 627369 h 631469"/>
                <a:gd name="connsiteX8" fmla="*/ 4102 w 332136"/>
                <a:gd name="connsiteY8" fmla="*/ 0 h 631469"/>
                <a:gd name="connsiteX0" fmla="*/ 4102 w 332136"/>
                <a:gd name="connsiteY0" fmla="*/ 0 h 631469"/>
                <a:gd name="connsiteX1" fmla="*/ 332136 w 332136"/>
                <a:gd name="connsiteY1" fmla="*/ 4101 h 631469"/>
                <a:gd name="connsiteX2" fmla="*/ 332136 w 332136"/>
                <a:gd name="connsiteY2" fmla="*/ 45105 h 631469"/>
                <a:gd name="connsiteX3" fmla="*/ 36904 w 332136"/>
                <a:gd name="connsiteY3" fmla="*/ 45105 h 631469"/>
                <a:gd name="connsiteX4" fmla="*/ 48364 w 332136"/>
                <a:gd name="connsiteY4" fmla="*/ 575716 h 631469"/>
                <a:gd name="connsiteX5" fmla="*/ 328036 w 332136"/>
                <a:gd name="connsiteY5" fmla="*/ 590465 h 631469"/>
                <a:gd name="connsiteX6" fmla="*/ 328036 w 332136"/>
                <a:gd name="connsiteY6" fmla="*/ 631469 h 631469"/>
                <a:gd name="connsiteX7" fmla="*/ 0 w 332136"/>
                <a:gd name="connsiteY7" fmla="*/ 627369 h 631469"/>
                <a:gd name="connsiteX8" fmla="*/ 4102 w 332136"/>
                <a:gd name="connsiteY8" fmla="*/ 0 h 631469"/>
                <a:gd name="connsiteX0" fmla="*/ 4102 w 332136"/>
                <a:gd name="connsiteY0" fmla="*/ 0 h 631469"/>
                <a:gd name="connsiteX1" fmla="*/ 332136 w 332136"/>
                <a:gd name="connsiteY1" fmla="*/ 4101 h 631469"/>
                <a:gd name="connsiteX2" fmla="*/ 332136 w 332136"/>
                <a:gd name="connsiteY2" fmla="*/ 45105 h 631469"/>
                <a:gd name="connsiteX3" fmla="*/ 36904 w 332136"/>
                <a:gd name="connsiteY3" fmla="*/ 45105 h 631469"/>
                <a:gd name="connsiteX4" fmla="*/ 48364 w 332136"/>
                <a:gd name="connsiteY4" fmla="*/ 575716 h 631469"/>
                <a:gd name="connsiteX5" fmla="*/ 325744 w 332136"/>
                <a:gd name="connsiteY5" fmla="*/ 577715 h 631469"/>
                <a:gd name="connsiteX6" fmla="*/ 328036 w 332136"/>
                <a:gd name="connsiteY6" fmla="*/ 631469 h 631469"/>
                <a:gd name="connsiteX7" fmla="*/ 0 w 332136"/>
                <a:gd name="connsiteY7" fmla="*/ 627369 h 631469"/>
                <a:gd name="connsiteX8" fmla="*/ 4102 w 332136"/>
                <a:gd name="connsiteY8" fmla="*/ 0 h 631469"/>
                <a:gd name="connsiteX0" fmla="*/ 4102 w 332136"/>
                <a:gd name="connsiteY0" fmla="*/ 0 h 631469"/>
                <a:gd name="connsiteX1" fmla="*/ 332136 w 332136"/>
                <a:gd name="connsiteY1" fmla="*/ 4101 h 631469"/>
                <a:gd name="connsiteX2" fmla="*/ 332136 w 332136"/>
                <a:gd name="connsiteY2" fmla="*/ 45105 h 631469"/>
                <a:gd name="connsiteX3" fmla="*/ 50657 w 332136"/>
                <a:gd name="connsiteY3" fmla="*/ 45105 h 631469"/>
                <a:gd name="connsiteX4" fmla="*/ 48364 w 332136"/>
                <a:gd name="connsiteY4" fmla="*/ 575716 h 631469"/>
                <a:gd name="connsiteX5" fmla="*/ 325744 w 332136"/>
                <a:gd name="connsiteY5" fmla="*/ 577715 h 631469"/>
                <a:gd name="connsiteX6" fmla="*/ 328036 w 332136"/>
                <a:gd name="connsiteY6" fmla="*/ 631469 h 631469"/>
                <a:gd name="connsiteX7" fmla="*/ 0 w 332136"/>
                <a:gd name="connsiteY7" fmla="*/ 627369 h 631469"/>
                <a:gd name="connsiteX8" fmla="*/ 4102 w 332136"/>
                <a:gd name="connsiteY8" fmla="*/ 0 h 631469"/>
                <a:gd name="connsiteX0" fmla="*/ 20147 w 348181"/>
                <a:gd name="connsiteY0" fmla="*/ 0 h 637713"/>
                <a:gd name="connsiteX1" fmla="*/ 348181 w 348181"/>
                <a:gd name="connsiteY1" fmla="*/ 4101 h 637713"/>
                <a:gd name="connsiteX2" fmla="*/ 348181 w 348181"/>
                <a:gd name="connsiteY2" fmla="*/ 45105 h 637713"/>
                <a:gd name="connsiteX3" fmla="*/ 66702 w 348181"/>
                <a:gd name="connsiteY3" fmla="*/ 45105 h 637713"/>
                <a:gd name="connsiteX4" fmla="*/ 64409 w 348181"/>
                <a:gd name="connsiteY4" fmla="*/ 575716 h 637713"/>
                <a:gd name="connsiteX5" fmla="*/ 341789 w 348181"/>
                <a:gd name="connsiteY5" fmla="*/ 577715 h 637713"/>
                <a:gd name="connsiteX6" fmla="*/ 344081 w 348181"/>
                <a:gd name="connsiteY6" fmla="*/ 631469 h 637713"/>
                <a:gd name="connsiteX7" fmla="*/ 0 w 348181"/>
                <a:gd name="connsiteY7" fmla="*/ 637569 h 637713"/>
                <a:gd name="connsiteX8" fmla="*/ 20147 w 348181"/>
                <a:gd name="connsiteY8" fmla="*/ 0 h 637713"/>
                <a:gd name="connsiteX0" fmla="*/ 10979 w 339013"/>
                <a:gd name="connsiteY0" fmla="*/ 0 h 637713"/>
                <a:gd name="connsiteX1" fmla="*/ 339013 w 339013"/>
                <a:gd name="connsiteY1" fmla="*/ 4101 h 637713"/>
                <a:gd name="connsiteX2" fmla="*/ 339013 w 339013"/>
                <a:gd name="connsiteY2" fmla="*/ 45105 h 637713"/>
                <a:gd name="connsiteX3" fmla="*/ 57534 w 339013"/>
                <a:gd name="connsiteY3" fmla="*/ 45105 h 637713"/>
                <a:gd name="connsiteX4" fmla="*/ 55241 w 339013"/>
                <a:gd name="connsiteY4" fmla="*/ 575716 h 637713"/>
                <a:gd name="connsiteX5" fmla="*/ 332621 w 339013"/>
                <a:gd name="connsiteY5" fmla="*/ 577715 h 637713"/>
                <a:gd name="connsiteX6" fmla="*/ 334913 w 339013"/>
                <a:gd name="connsiteY6" fmla="*/ 631469 h 637713"/>
                <a:gd name="connsiteX7" fmla="*/ 0 w 339013"/>
                <a:gd name="connsiteY7" fmla="*/ 637569 h 637713"/>
                <a:gd name="connsiteX8" fmla="*/ 10979 w 339013"/>
                <a:gd name="connsiteY8" fmla="*/ 0 h 637713"/>
                <a:gd name="connsiteX0" fmla="*/ 10979 w 339013"/>
                <a:gd name="connsiteY0" fmla="*/ 0 h 637713"/>
                <a:gd name="connsiteX1" fmla="*/ 339013 w 339013"/>
                <a:gd name="connsiteY1" fmla="*/ 4101 h 637713"/>
                <a:gd name="connsiteX2" fmla="*/ 339013 w 339013"/>
                <a:gd name="connsiteY2" fmla="*/ 45105 h 637713"/>
                <a:gd name="connsiteX3" fmla="*/ 57534 w 339013"/>
                <a:gd name="connsiteY3" fmla="*/ 45105 h 637713"/>
                <a:gd name="connsiteX4" fmla="*/ 52949 w 339013"/>
                <a:gd name="connsiteY4" fmla="*/ 562965 h 637713"/>
                <a:gd name="connsiteX5" fmla="*/ 332621 w 339013"/>
                <a:gd name="connsiteY5" fmla="*/ 577715 h 637713"/>
                <a:gd name="connsiteX6" fmla="*/ 334913 w 339013"/>
                <a:gd name="connsiteY6" fmla="*/ 631469 h 637713"/>
                <a:gd name="connsiteX7" fmla="*/ 0 w 339013"/>
                <a:gd name="connsiteY7" fmla="*/ 637569 h 637713"/>
                <a:gd name="connsiteX8" fmla="*/ 10979 w 339013"/>
                <a:gd name="connsiteY8" fmla="*/ 0 h 637713"/>
                <a:gd name="connsiteX0" fmla="*/ 10979 w 339013"/>
                <a:gd name="connsiteY0" fmla="*/ 0 h 637713"/>
                <a:gd name="connsiteX1" fmla="*/ 339013 w 339013"/>
                <a:gd name="connsiteY1" fmla="*/ 4101 h 637713"/>
                <a:gd name="connsiteX2" fmla="*/ 339013 w 339013"/>
                <a:gd name="connsiteY2" fmla="*/ 45105 h 637713"/>
                <a:gd name="connsiteX3" fmla="*/ 57534 w 339013"/>
                <a:gd name="connsiteY3" fmla="*/ 45105 h 637713"/>
                <a:gd name="connsiteX4" fmla="*/ 52949 w 339013"/>
                <a:gd name="connsiteY4" fmla="*/ 562965 h 637713"/>
                <a:gd name="connsiteX5" fmla="*/ 332621 w 339013"/>
                <a:gd name="connsiteY5" fmla="*/ 570065 h 637713"/>
                <a:gd name="connsiteX6" fmla="*/ 334913 w 339013"/>
                <a:gd name="connsiteY6" fmla="*/ 631469 h 637713"/>
                <a:gd name="connsiteX7" fmla="*/ 0 w 339013"/>
                <a:gd name="connsiteY7" fmla="*/ 637569 h 637713"/>
                <a:gd name="connsiteX8" fmla="*/ 10979 w 339013"/>
                <a:gd name="connsiteY8" fmla="*/ 0 h 637713"/>
                <a:gd name="connsiteX0" fmla="*/ 10979 w 341790"/>
                <a:gd name="connsiteY0" fmla="*/ 0 h 639119"/>
                <a:gd name="connsiteX1" fmla="*/ 339013 w 341790"/>
                <a:gd name="connsiteY1" fmla="*/ 4101 h 639119"/>
                <a:gd name="connsiteX2" fmla="*/ 339013 w 341790"/>
                <a:gd name="connsiteY2" fmla="*/ 45105 h 639119"/>
                <a:gd name="connsiteX3" fmla="*/ 57534 w 341790"/>
                <a:gd name="connsiteY3" fmla="*/ 45105 h 639119"/>
                <a:gd name="connsiteX4" fmla="*/ 52949 w 341790"/>
                <a:gd name="connsiteY4" fmla="*/ 562965 h 639119"/>
                <a:gd name="connsiteX5" fmla="*/ 332621 w 341790"/>
                <a:gd name="connsiteY5" fmla="*/ 570065 h 639119"/>
                <a:gd name="connsiteX6" fmla="*/ 341790 w 341790"/>
                <a:gd name="connsiteY6" fmla="*/ 639119 h 639119"/>
                <a:gd name="connsiteX7" fmla="*/ 0 w 341790"/>
                <a:gd name="connsiteY7" fmla="*/ 637569 h 639119"/>
                <a:gd name="connsiteX8" fmla="*/ 10979 w 341790"/>
                <a:gd name="connsiteY8" fmla="*/ 0 h 639119"/>
                <a:gd name="connsiteX0" fmla="*/ 10979 w 339013"/>
                <a:gd name="connsiteY0" fmla="*/ 0 h 639119"/>
                <a:gd name="connsiteX1" fmla="*/ 339013 w 339013"/>
                <a:gd name="connsiteY1" fmla="*/ 4101 h 639119"/>
                <a:gd name="connsiteX2" fmla="*/ 339013 w 339013"/>
                <a:gd name="connsiteY2" fmla="*/ 45105 h 639119"/>
                <a:gd name="connsiteX3" fmla="*/ 57534 w 339013"/>
                <a:gd name="connsiteY3" fmla="*/ 45105 h 639119"/>
                <a:gd name="connsiteX4" fmla="*/ 52949 w 339013"/>
                <a:gd name="connsiteY4" fmla="*/ 562965 h 639119"/>
                <a:gd name="connsiteX5" fmla="*/ 332621 w 339013"/>
                <a:gd name="connsiteY5" fmla="*/ 570065 h 639119"/>
                <a:gd name="connsiteX6" fmla="*/ 334914 w 339013"/>
                <a:gd name="connsiteY6" fmla="*/ 639119 h 639119"/>
                <a:gd name="connsiteX7" fmla="*/ 0 w 339013"/>
                <a:gd name="connsiteY7" fmla="*/ 637569 h 639119"/>
                <a:gd name="connsiteX8" fmla="*/ 10979 w 339013"/>
                <a:gd name="connsiteY8" fmla="*/ 0 h 639119"/>
                <a:gd name="connsiteX0" fmla="*/ 10979 w 339013"/>
                <a:gd name="connsiteY0" fmla="*/ 8649 h 647768"/>
                <a:gd name="connsiteX1" fmla="*/ 339013 w 339013"/>
                <a:gd name="connsiteY1" fmla="*/ 0 h 647768"/>
                <a:gd name="connsiteX2" fmla="*/ 339013 w 339013"/>
                <a:gd name="connsiteY2" fmla="*/ 53754 h 647768"/>
                <a:gd name="connsiteX3" fmla="*/ 57534 w 339013"/>
                <a:gd name="connsiteY3" fmla="*/ 53754 h 647768"/>
                <a:gd name="connsiteX4" fmla="*/ 52949 w 339013"/>
                <a:gd name="connsiteY4" fmla="*/ 571614 h 647768"/>
                <a:gd name="connsiteX5" fmla="*/ 332621 w 339013"/>
                <a:gd name="connsiteY5" fmla="*/ 578714 h 647768"/>
                <a:gd name="connsiteX6" fmla="*/ 334914 w 339013"/>
                <a:gd name="connsiteY6" fmla="*/ 647768 h 647768"/>
                <a:gd name="connsiteX7" fmla="*/ 0 w 339013"/>
                <a:gd name="connsiteY7" fmla="*/ 646218 h 647768"/>
                <a:gd name="connsiteX8" fmla="*/ 10979 w 339013"/>
                <a:gd name="connsiteY8" fmla="*/ 8649 h 647768"/>
                <a:gd name="connsiteX0" fmla="*/ 161 w 344239"/>
                <a:gd name="connsiteY0" fmla="*/ 0 h 659520"/>
                <a:gd name="connsiteX1" fmla="*/ 344239 w 344239"/>
                <a:gd name="connsiteY1" fmla="*/ 11752 h 659520"/>
                <a:gd name="connsiteX2" fmla="*/ 344239 w 344239"/>
                <a:gd name="connsiteY2" fmla="*/ 65506 h 659520"/>
                <a:gd name="connsiteX3" fmla="*/ 62760 w 344239"/>
                <a:gd name="connsiteY3" fmla="*/ 65506 h 659520"/>
                <a:gd name="connsiteX4" fmla="*/ 58175 w 344239"/>
                <a:gd name="connsiteY4" fmla="*/ 583366 h 659520"/>
                <a:gd name="connsiteX5" fmla="*/ 337847 w 344239"/>
                <a:gd name="connsiteY5" fmla="*/ 590466 h 659520"/>
                <a:gd name="connsiteX6" fmla="*/ 340140 w 344239"/>
                <a:gd name="connsiteY6" fmla="*/ 659520 h 659520"/>
                <a:gd name="connsiteX7" fmla="*/ 5226 w 344239"/>
                <a:gd name="connsiteY7" fmla="*/ 657970 h 659520"/>
                <a:gd name="connsiteX8" fmla="*/ 161 w 344239"/>
                <a:gd name="connsiteY8" fmla="*/ 0 h 659520"/>
                <a:gd name="connsiteX0" fmla="*/ 161 w 344239"/>
                <a:gd name="connsiteY0" fmla="*/ 0 h 649319"/>
                <a:gd name="connsiteX1" fmla="*/ 344239 w 344239"/>
                <a:gd name="connsiteY1" fmla="*/ 1551 h 649319"/>
                <a:gd name="connsiteX2" fmla="*/ 344239 w 344239"/>
                <a:gd name="connsiteY2" fmla="*/ 55305 h 649319"/>
                <a:gd name="connsiteX3" fmla="*/ 62760 w 344239"/>
                <a:gd name="connsiteY3" fmla="*/ 55305 h 649319"/>
                <a:gd name="connsiteX4" fmla="*/ 58175 w 344239"/>
                <a:gd name="connsiteY4" fmla="*/ 573165 h 649319"/>
                <a:gd name="connsiteX5" fmla="*/ 337847 w 344239"/>
                <a:gd name="connsiteY5" fmla="*/ 580265 h 649319"/>
                <a:gd name="connsiteX6" fmla="*/ 340140 w 344239"/>
                <a:gd name="connsiteY6" fmla="*/ 649319 h 649319"/>
                <a:gd name="connsiteX7" fmla="*/ 5226 w 344239"/>
                <a:gd name="connsiteY7" fmla="*/ 647769 h 649319"/>
                <a:gd name="connsiteX8" fmla="*/ 161 w 344239"/>
                <a:gd name="connsiteY8" fmla="*/ 0 h 649319"/>
                <a:gd name="connsiteX0" fmla="*/ 1812 w 339013"/>
                <a:gd name="connsiteY0" fmla="*/ 0 h 649319"/>
                <a:gd name="connsiteX1" fmla="*/ 339013 w 339013"/>
                <a:gd name="connsiteY1" fmla="*/ 1551 h 649319"/>
                <a:gd name="connsiteX2" fmla="*/ 339013 w 339013"/>
                <a:gd name="connsiteY2" fmla="*/ 55305 h 649319"/>
                <a:gd name="connsiteX3" fmla="*/ 57534 w 339013"/>
                <a:gd name="connsiteY3" fmla="*/ 55305 h 649319"/>
                <a:gd name="connsiteX4" fmla="*/ 52949 w 339013"/>
                <a:gd name="connsiteY4" fmla="*/ 573165 h 649319"/>
                <a:gd name="connsiteX5" fmla="*/ 332621 w 339013"/>
                <a:gd name="connsiteY5" fmla="*/ 580265 h 649319"/>
                <a:gd name="connsiteX6" fmla="*/ 334914 w 339013"/>
                <a:gd name="connsiteY6" fmla="*/ 649319 h 649319"/>
                <a:gd name="connsiteX7" fmla="*/ 0 w 339013"/>
                <a:gd name="connsiteY7" fmla="*/ 647769 h 649319"/>
                <a:gd name="connsiteX8" fmla="*/ 1812 w 339013"/>
                <a:gd name="connsiteY8" fmla="*/ 0 h 64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013" h="649319">
                  <a:moveTo>
                    <a:pt x="1812" y="0"/>
                  </a:moveTo>
                  <a:lnTo>
                    <a:pt x="339013" y="1551"/>
                  </a:lnTo>
                  <a:lnTo>
                    <a:pt x="339013" y="55305"/>
                  </a:lnTo>
                  <a:lnTo>
                    <a:pt x="57534" y="55305"/>
                  </a:lnTo>
                  <a:cubicBezTo>
                    <a:pt x="56770" y="232175"/>
                    <a:pt x="53713" y="396295"/>
                    <a:pt x="52949" y="573165"/>
                  </a:cubicBezTo>
                  <a:lnTo>
                    <a:pt x="332621" y="580265"/>
                  </a:lnTo>
                  <a:cubicBezTo>
                    <a:pt x="333385" y="603283"/>
                    <a:pt x="334150" y="626301"/>
                    <a:pt x="334914" y="649319"/>
                  </a:cubicBezTo>
                  <a:lnTo>
                    <a:pt x="0" y="647769"/>
                  </a:lnTo>
                  <a:cubicBezTo>
                    <a:pt x="1367" y="438646"/>
                    <a:pt x="445" y="209123"/>
                    <a:pt x="1812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3258903" y="3017070"/>
              <a:ext cx="438347" cy="1116729"/>
            </a:xfrm>
            <a:custGeom>
              <a:avLst/>
              <a:gdLst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0 w 352639"/>
                <a:gd name="connsiteY7" fmla="*/ 0 h 971806"/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299333 w 352639"/>
                <a:gd name="connsiteY7" fmla="*/ 45105 h 971806"/>
                <a:gd name="connsiteX8" fmla="*/ 0 w 352639"/>
                <a:gd name="connsiteY8" fmla="*/ 0 h 971806"/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20502 w 352639"/>
                <a:gd name="connsiteY7" fmla="*/ 53306 h 971806"/>
                <a:gd name="connsiteX8" fmla="*/ 0 w 352639"/>
                <a:gd name="connsiteY8" fmla="*/ 0 h 971806"/>
                <a:gd name="connsiteX0" fmla="*/ 4101 w 356740"/>
                <a:gd name="connsiteY0" fmla="*/ 0 h 971806"/>
                <a:gd name="connsiteX1" fmla="*/ 348539 w 356740"/>
                <a:gd name="connsiteY1" fmla="*/ 4100 h 971806"/>
                <a:gd name="connsiteX2" fmla="*/ 356740 w 356740"/>
                <a:gd name="connsiteY2" fmla="*/ 971806 h 971806"/>
                <a:gd name="connsiteX3" fmla="*/ 8201 w 356740"/>
                <a:gd name="connsiteY3" fmla="*/ 971806 h 971806"/>
                <a:gd name="connsiteX4" fmla="*/ 8201 w 356740"/>
                <a:gd name="connsiteY4" fmla="*/ 926701 h 971806"/>
                <a:gd name="connsiteX5" fmla="*/ 307534 w 356740"/>
                <a:gd name="connsiteY5" fmla="*/ 918500 h 971806"/>
                <a:gd name="connsiteX6" fmla="*/ 311635 w 356740"/>
                <a:gd name="connsiteY6" fmla="*/ 49205 h 971806"/>
                <a:gd name="connsiteX7" fmla="*/ 0 w 356740"/>
                <a:gd name="connsiteY7" fmla="*/ 53306 h 971806"/>
                <a:gd name="connsiteX8" fmla="*/ 4101 w 356740"/>
                <a:gd name="connsiteY8" fmla="*/ 0 h 971806"/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12300 w 352639"/>
                <a:gd name="connsiteY7" fmla="*/ 53306 h 971806"/>
                <a:gd name="connsiteX8" fmla="*/ 0 w 352639"/>
                <a:gd name="connsiteY8" fmla="*/ 0 h 971806"/>
                <a:gd name="connsiteX0" fmla="*/ 8201 w 348539"/>
                <a:gd name="connsiteY0" fmla="*/ 0 h 971806"/>
                <a:gd name="connsiteX1" fmla="*/ 340338 w 348539"/>
                <a:gd name="connsiteY1" fmla="*/ 4100 h 971806"/>
                <a:gd name="connsiteX2" fmla="*/ 348539 w 348539"/>
                <a:gd name="connsiteY2" fmla="*/ 971806 h 971806"/>
                <a:gd name="connsiteX3" fmla="*/ 0 w 348539"/>
                <a:gd name="connsiteY3" fmla="*/ 971806 h 971806"/>
                <a:gd name="connsiteX4" fmla="*/ 0 w 348539"/>
                <a:gd name="connsiteY4" fmla="*/ 926701 h 971806"/>
                <a:gd name="connsiteX5" fmla="*/ 299333 w 348539"/>
                <a:gd name="connsiteY5" fmla="*/ 918500 h 971806"/>
                <a:gd name="connsiteX6" fmla="*/ 303434 w 348539"/>
                <a:gd name="connsiteY6" fmla="*/ 49205 h 971806"/>
                <a:gd name="connsiteX7" fmla="*/ 8200 w 348539"/>
                <a:gd name="connsiteY7" fmla="*/ 53306 h 971806"/>
                <a:gd name="connsiteX8" fmla="*/ 8201 w 348539"/>
                <a:gd name="connsiteY8" fmla="*/ 0 h 971806"/>
                <a:gd name="connsiteX0" fmla="*/ 8201 w 348539"/>
                <a:gd name="connsiteY0" fmla="*/ 0 h 991639"/>
                <a:gd name="connsiteX1" fmla="*/ 340338 w 348539"/>
                <a:gd name="connsiteY1" fmla="*/ 23933 h 991639"/>
                <a:gd name="connsiteX2" fmla="*/ 348539 w 348539"/>
                <a:gd name="connsiteY2" fmla="*/ 991639 h 991639"/>
                <a:gd name="connsiteX3" fmla="*/ 0 w 348539"/>
                <a:gd name="connsiteY3" fmla="*/ 991639 h 991639"/>
                <a:gd name="connsiteX4" fmla="*/ 0 w 348539"/>
                <a:gd name="connsiteY4" fmla="*/ 946534 h 991639"/>
                <a:gd name="connsiteX5" fmla="*/ 299333 w 348539"/>
                <a:gd name="connsiteY5" fmla="*/ 938333 h 991639"/>
                <a:gd name="connsiteX6" fmla="*/ 303434 w 348539"/>
                <a:gd name="connsiteY6" fmla="*/ 69038 h 991639"/>
                <a:gd name="connsiteX7" fmla="*/ 8200 w 348539"/>
                <a:gd name="connsiteY7" fmla="*/ 73139 h 991639"/>
                <a:gd name="connsiteX8" fmla="*/ 8201 w 348539"/>
                <a:gd name="connsiteY8" fmla="*/ 0 h 991639"/>
                <a:gd name="connsiteX0" fmla="*/ 8201 w 349984"/>
                <a:gd name="connsiteY0" fmla="*/ 859 h 992498"/>
                <a:gd name="connsiteX1" fmla="*/ 349271 w 349984"/>
                <a:gd name="connsiteY1" fmla="*/ 0 h 992498"/>
                <a:gd name="connsiteX2" fmla="*/ 348539 w 349984"/>
                <a:gd name="connsiteY2" fmla="*/ 992498 h 992498"/>
                <a:gd name="connsiteX3" fmla="*/ 0 w 349984"/>
                <a:gd name="connsiteY3" fmla="*/ 992498 h 992498"/>
                <a:gd name="connsiteX4" fmla="*/ 0 w 349984"/>
                <a:gd name="connsiteY4" fmla="*/ 947393 h 992498"/>
                <a:gd name="connsiteX5" fmla="*/ 299333 w 349984"/>
                <a:gd name="connsiteY5" fmla="*/ 939192 h 992498"/>
                <a:gd name="connsiteX6" fmla="*/ 303434 w 349984"/>
                <a:gd name="connsiteY6" fmla="*/ 69897 h 992498"/>
                <a:gd name="connsiteX7" fmla="*/ 8200 w 349984"/>
                <a:gd name="connsiteY7" fmla="*/ 73998 h 992498"/>
                <a:gd name="connsiteX8" fmla="*/ 8201 w 349984"/>
                <a:gd name="connsiteY8" fmla="*/ 859 h 992498"/>
                <a:gd name="connsiteX0" fmla="*/ 8201 w 359706"/>
                <a:gd name="connsiteY0" fmla="*/ 859 h 1017289"/>
                <a:gd name="connsiteX1" fmla="*/ 349271 w 359706"/>
                <a:gd name="connsiteY1" fmla="*/ 0 h 1017289"/>
                <a:gd name="connsiteX2" fmla="*/ 359706 w 359706"/>
                <a:gd name="connsiteY2" fmla="*/ 1017289 h 1017289"/>
                <a:gd name="connsiteX3" fmla="*/ 0 w 359706"/>
                <a:gd name="connsiteY3" fmla="*/ 992498 h 1017289"/>
                <a:gd name="connsiteX4" fmla="*/ 0 w 359706"/>
                <a:gd name="connsiteY4" fmla="*/ 947393 h 1017289"/>
                <a:gd name="connsiteX5" fmla="*/ 299333 w 359706"/>
                <a:gd name="connsiteY5" fmla="*/ 939192 h 1017289"/>
                <a:gd name="connsiteX6" fmla="*/ 303434 w 359706"/>
                <a:gd name="connsiteY6" fmla="*/ 69897 h 1017289"/>
                <a:gd name="connsiteX7" fmla="*/ 8200 w 359706"/>
                <a:gd name="connsiteY7" fmla="*/ 73998 h 1017289"/>
                <a:gd name="connsiteX8" fmla="*/ 8201 w 359706"/>
                <a:gd name="connsiteY8" fmla="*/ 859 h 1017289"/>
                <a:gd name="connsiteX0" fmla="*/ 8201 w 359706"/>
                <a:gd name="connsiteY0" fmla="*/ 859 h 1017289"/>
                <a:gd name="connsiteX1" fmla="*/ 349271 w 359706"/>
                <a:gd name="connsiteY1" fmla="*/ 0 h 1017289"/>
                <a:gd name="connsiteX2" fmla="*/ 359706 w 359706"/>
                <a:gd name="connsiteY2" fmla="*/ 1017289 h 1017289"/>
                <a:gd name="connsiteX3" fmla="*/ 0 w 359706"/>
                <a:gd name="connsiteY3" fmla="*/ 1014810 h 1017289"/>
                <a:gd name="connsiteX4" fmla="*/ 0 w 359706"/>
                <a:gd name="connsiteY4" fmla="*/ 947393 h 1017289"/>
                <a:gd name="connsiteX5" fmla="*/ 299333 w 359706"/>
                <a:gd name="connsiteY5" fmla="*/ 939192 h 1017289"/>
                <a:gd name="connsiteX6" fmla="*/ 303434 w 359706"/>
                <a:gd name="connsiteY6" fmla="*/ 69897 h 1017289"/>
                <a:gd name="connsiteX7" fmla="*/ 8200 w 359706"/>
                <a:gd name="connsiteY7" fmla="*/ 73998 h 1017289"/>
                <a:gd name="connsiteX8" fmla="*/ 8201 w 359706"/>
                <a:gd name="connsiteY8" fmla="*/ 859 h 1017289"/>
                <a:gd name="connsiteX0" fmla="*/ 8201 w 359706"/>
                <a:gd name="connsiteY0" fmla="*/ 859 h 1017289"/>
                <a:gd name="connsiteX1" fmla="*/ 349271 w 359706"/>
                <a:gd name="connsiteY1" fmla="*/ 0 h 1017289"/>
                <a:gd name="connsiteX2" fmla="*/ 359706 w 359706"/>
                <a:gd name="connsiteY2" fmla="*/ 1017289 h 1017289"/>
                <a:gd name="connsiteX3" fmla="*/ 0 w 359706"/>
                <a:gd name="connsiteY3" fmla="*/ 1014810 h 1017289"/>
                <a:gd name="connsiteX4" fmla="*/ 0 w 359706"/>
                <a:gd name="connsiteY4" fmla="*/ 937478 h 1017289"/>
                <a:gd name="connsiteX5" fmla="*/ 299333 w 359706"/>
                <a:gd name="connsiteY5" fmla="*/ 939192 h 1017289"/>
                <a:gd name="connsiteX6" fmla="*/ 303434 w 359706"/>
                <a:gd name="connsiteY6" fmla="*/ 69897 h 1017289"/>
                <a:gd name="connsiteX7" fmla="*/ 8200 w 359706"/>
                <a:gd name="connsiteY7" fmla="*/ 73998 h 1017289"/>
                <a:gd name="connsiteX8" fmla="*/ 8201 w 359706"/>
                <a:gd name="connsiteY8" fmla="*/ 859 h 1017289"/>
                <a:gd name="connsiteX0" fmla="*/ 8201 w 359706"/>
                <a:gd name="connsiteY0" fmla="*/ 859 h 1017289"/>
                <a:gd name="connsiteX1" fmla="*/ 349271 w 359706"/>
                <a:gd name="connsiteY1" fmla="*/ 0 h 1017289"/>
                <a:gd name="connsiteX2" fmla="*/ 359706 w 359706"/>
                <a:gd name="connsiteY2" fmla="*/ 1017289 h 1017289"/>
                <a:gd name="connsiteX3" fmla="*/ 0 w 359706"/>
                <a:gd name="connsiteY3" fmla="*/ 1014810 h 1017289"/>
                <a:gd name="connsiteX4" fmla="*/ 0 w 359706"/>
                <a:gd name="connsiteY4" fmla="*/ 937478 h 1017289"/>
                <a:gd name="connsiteX5" fmla="*/ 299333 w 359706"/>
                <a:gd name="connsiteY5" fmla="*/ 939192 h 1017289"/>
                <a:gd name="connsiteX6" fmla="*/ 298969 w 359706"/>
                <a:gd name="connsiteY6" fmla="*/ 84772 h 1017289"/>
                <a:gd name="connsiteX7" fmla="*/ 8200 w 359706"/>
                <a:gd name="connsiteY7" fmla="*/ 73998 h 1017289"/>
                <a:gd name="connsiteX8" fmla="*/ 8201 w 359706"/>
                <a:gd name="connsiteY8" fmla="*/ 859 h 1017289"/>
                <a:gd name="connsiteX0" fmla="*/ 8201 w 359706"/>
                <a:gd name="connsiteY0" fmla="*/ 859 h 1017289"/>
                <a:gd name="connsiteX1" fmla="*/ 349271 w 359706"/>
                <a:gd name="connsiteY1" fmla="*/ 0 h 1017289"/>
                <a:gd name="connsiteX2" fmla="*/ 359706 w 359706"/>
                <a:gd name="connsiteY2" fmla="*/ 1017289 h 1017289"/>
                <a:gd name="connsiteX3" fmla="*/ 0 w 359706"/>
                <a:gd name="connsiteY3" fmla="*/ 1014810 h 1017289"/>
                <a:gd name="connsiteX4" fmla="*/ 0 w 359706"/>
                <a:gd name="connsiteY4" fmla="*/ 937478 h 1017289"/>
                <a:gd name="connsiteX5" fmla="*/ 299333 w 359706"/>
                <a:gd name="connsiteY5" fmla="*/ 939192 h 1017289"/>
                <a:gd name="connsiteX6" fmla="*/ 298969 w 359706"/>
                <a:gd name="connsiteY6" fmla="*/ 84772 h 1017289"/>
                <a:gd name="connsiteX7" fmla="*/ 5967 w 359706"/>
                <a:gd name="connsiteY7" fmla="*/ 86394 h 1017289"/>
                <a:gd name="connsiteX8" fmla="*/ 8201 w 359706"/>
                <a:gd name="connsiteY8" fmla="*/ 859 h 101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706" h="1017289">
                  <a:moveTo>
                    <a:pt x="8201" y="859"/>
                  </a:moveTo>
                  <a:lnTo>
                    <a:pt x="349271" y="0"/>
                  </a:lnTo>
                  <a:cubicBezTo>
                    <a:pt x="352005" y="322569"/>
                    <a:pt x="356972" y="694720"/>
                    <a:pt x="359706" y="1017289"/>
                  </a:cubicBezTo>
                  <a:lnTo>
                    <a:pt x="0" y="1014810"/>
                  </a:lnTo>
                  <a:lnTo>
                    <a:pt x="0" y="937478"/>
                  </a:lnTo>
                  <a:lnTo>
                    <a:pt x="299333" y="939192"/>
                  </a:lnTo>
                  <a:cubicBezTo>
                    <a:pt x="299212" y="654385"/>
                    <a:pt x="299090" y="369579"/>
                    <a:pt x="298969" y="84772"/>
                  </a:cubicBezTo>
                  <a:lnTo>
                    <a:pt x="5967" y="86394"/>
                  </a:lnTo>
                  <a:cubicBezTo>
                    <a:pt x="5967" y="68625"/>
                    <a:pt x="8201" y="18628"/>
                    <a:pt x="8201" y="85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77085" y="1357223"/>
            <a:ext cx="7394068" cy="4334244"/>
            <a:chOff x="19377085" y="1357223"/>
            <a:chExt cx="7394068" cy="4334244"/>
          </a:xfrm>
        </p:grpSpPr>
        <p:sp>
          <p:nvSpPr>
            <p:cNvPr id="2" name="Rectangle 1"/>
            <p:cNvSpPr/>
            <p:nvPr/>
          </p:nvSpPr>
          <p:spPr>
            <a:xfrm>
              <a:off x="24155400" y="1371600"/>
              <a:ext cx="1600200" cy="22860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726400" y="1357223"/>
              <a:ext cx="1600200" cy="22860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3417842" y="5462867"/>
              <a:ext cx="1600200" cy="22860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040600" y="5462867"/>
              <a:ext cx="1600200" cy="22860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6200000">
              <a:off x="25932953" y="3276600"/>
              <a:ext cx="1447800" cy="22860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5400000">
              <a:off x="18691285" y="4724400"/>
              <a:ext cx="1600200" cy="22860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/>
          <p:cNvSpPr/>
          <p:nvPr/>
        </p:nvSpPr>
        <p:spPr>
          <a:xfrm rot="5400000">
            <a:off x="20712742" y="3370772"/>
            <a:ext cx="1600200" cy="228600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0290940" y="1676400"/>
            <a:ext cx="7082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core shear walls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Architectural concerns</a:t>
            </a:r>
          </a:p>
          <a:p>
            <a:pPr>
              <a:buClr>
                <a:srgbClr val="92D050"/>
              </a:buClr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Perimeter steel moment frames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Retain open floor plan/exterior views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Concentrically braced frame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Realign center of rigidity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2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RMP\Pictures\BW Floor Plan Clean Late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095" y="1371600"/>
            <a:ext cx="7434058" cy="43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290940" y="1676400"/>
            <a:ext cx="7082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core shear walls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Architectural concerns</a:t>
            </a:r>
          </a:p>
          <a:p>
            <a:pPr>
              <a:buClr>
                <a:srgbClr val="92D050"/>
              </a:buClr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Perimeter steel moment frames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Retain open floor plan/exterior views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Concentrically braced frame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Realign center of rigidity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127135" y="1148141"/>
            <a:ext cx="1409265" cy="2280859"/>
            <a:chOff x="23469600" y="1401232"/>
            <a:chExt cx="1409265" cy="2280859"/>
          </a:xfrm>
        </p:grpSpPr>
        <p:cxnSp>
          <p:nvCxnSpPr>
            <p:cNvPr id="27" name="Straight Connector 26"/>
            <p:cNvCxnSpPr>
              <a:stCxn id="24" idx="7"/>
            </p:cNvCxnSpPr>
            <p:nvPr/>
          </p:nvCxnSpPr>
          <p:spPr>
            <a:xfrm flipV="1">
              <a:off x="23627807" y="1401232"/>
              <a:ext cx="1251058" cy="212830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469600" y="3503358"/>
              <a:ext cx="185351" cy="17873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13859" y="567232"/>
            <a:ext cx="948559" cy="2853243"/>
            <a:chOff x="22413859" y="567232"/>
            <a:chExt cx="948559" cy="2853243"/>
          </a:xfrm>
        </p:grpSpPr>
        <p:cxnSp>
          <p:nvCxnSpPr>
            <p:cNvPr id="9" name="Straight Connector 8"/>
            <p:cNvCxnSpPr>
              <a:stCxn id="4" idx="0"/>
            </p:cNvCxnSpPr>
            <p:nvPr/>
          </p:nvCxnSpPr>
          <p:spPr>
            <a:xfrm flipH="1" flipV="1">
              <a:off x="22747403" y="995743"/>
              <a:ext cx="281473" cy="2245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22936200" y="3241742"/>
              <a:ext cx="185351" cy="17873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413859" y="567232"/>
              <a:ext cx="9485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CM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436649" y="1148141"/>
            <a:ext cx="1099751" cy="2451067"/>
            <a:chOff x="23284249" y="995741"/>
            <a:chExt cx="1099751" cy="2451067"/>
          </a:xfrm>
        </p:grpSpPr>
        <p:cxnSp>
          <p:nvCxnSpPr>
            <p:cNvPr id="20" name="Straight Connector 19"/>
            <p:cNvCxnSpPr>
              <a:stCxn id="22" idx="0"/>
            </p:cNvCxnSpPr>
            <p:nvPr/>
          </p:nvCxnSpPr>
          <p:spPr>
            <a:xfrm flipV="1">
              <a:off x="23376925" y="995741"/>
              <a:ext cx="1007075" cy="227233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3284249" y="3268075"/>
              <a:ext cx="185351" cy="17873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4307799" y="714820"/>
            <a:ext cx="948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9045" y="6169938"/>
            <a:ext cx="2709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</a:t>
            </a:r>
            <a:r>
              <a:rPr lang="en-US" dirty="0" err="1" smtClean="0"/>
              <a:t>ecc</a:t>
            </a:r>
            <a:r>
              <a:rPr lang="en-US" dirty="0" smtClean="0"/>
              <a:t>. = 17.5’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466389" y="6169937"/>
            <a:ext cx="3304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Redesigned </a:t>
            </a:r>
            <a:r>
              <a:rPr lang="en-US" dirty="0" err="1" smtClean="0"/>
              <a:t>ecc</a:t>
            </a:r>
            <a:r>
              <a:rPr lang="en-US" dirty="0" smtClean="0"/>
              <a:t>. = 3.5’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290940" y="1676400"/>
            <a:ext cx="7082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core shear walls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Architectural concerns</a:t>
            </a:r>
          </a:p>
          <a:p>
            <a:pPr>
              <a:buClr>
                <a:srgbClr val="92D050"/>
              </a:buClr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Perimeter steel moment frames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Retain open floor plan/exterior views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Concentrically braced frame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Realign center of rigidity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10" descr="E:\College\Pictures\cuts and edits\Lateral Syste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219" y="444484"/>
            <a:ext cx="6607243" cy="58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33509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290941" y="1676400"/>
            <a:ext cx="7353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Rigid diaphragm assumption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Walls neglect out of plane stiffness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stiffness modifies as per ACI 318-11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P-Delta Checks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Drift Checks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10" descr="E:\College\Pictures\cuts and edits\Lateral Syste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219" y="444484"/>
            <a:ext cx="6607243" cy="58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26721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College\Pictures\cuts and edits\Lateral Syste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219" y="444484"/>
            <a:ext cx="6607243" cy="58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23663082" y="1566407"/>
            <a:ext cx="1423283" cy="3609892"/>
          </a:xfrm>
          <a:custGeom>
            <a:avLst/>
            <a:gdLst>
              <a:gd name="connsiteX0" fmla="*/ 230588 w 1423283"/>
              <a:gd name="connsiteY0" fmla="*/ 166977 h 3609892"/>
              <a:gd name="connsiteX1" fmla="*/ 1423283 w 1423283"/>
              <a:gd name="connsiteY1" fmla="*/ 0 h 3609892"/>
              <a:gd name="connsiteX2" fmla="*/ 1113182 w 1423283"/>
              <a:gd name="connsiteY2" fmla="*/ 3307743 h 3609892"/>
              <a:gd name="connsiteX3" fmla="*/ 95415 w 1423283"/>
              <a:gd name="connsiteY3" fmla="*/ 3593990 h 3609892"/>
              <a:gd name="connsiteX4" fmla="*/ 0 w 1423283"/>
              <a:gd name="connsiteY4" fmla="*/ 3609892 h 3609892"/>
              <a:gd name="connsiteX5" fmla="*/ 230588 w 1423283"/>
              <a:gd name="connsiteY5" fmla="*/ 166977 h 360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3283" h="3609892">
                <a:moveTo>
                  <a:pt x="230588" y="166977"/>
                </a:moveTo>
                <a:lnTo>
                  <a:pt x="1423283" y="0"/>
                </a:lnTo>
                <a:lnTo>
                  <a:pt x="1113182" y="3307743"/>
                </a:lnTo>
                <a:lnTo>
                  <a:pt x="95415" y="3593990"/>
                </a:lnTo>
                <a:lnTo>
                  <a:pt x="0" y="3609892"/>
                </a:lnTo>
                <a:lnTo>
                  <a:pt x="230588" y="166977"/>
                </a:lnTo>
                <a:close/>
              </a:path>
            </a:pathLst>
          </a:custGeom>
          <a:solidFill>
            <a:srgbClr val="5647C5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/>
        </p:nvSpPr>
        <p:spPr>
          <a:xfrm>
            <a:off x="20116800" y="6110264"/>
            <a:ext cx="3200400" cy="519136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pic>
        <p:nvPicPr>
          <p:cNvPr id="2050" name="Picture 2" descr="C:\RMP\Pictures\Typical Moment Fram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14" y="1676400"/>
            <a:ext cx="181131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049000" y="2514599"/>
            <a:ext cx="57872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Strong column – Weak beam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Serviceability controls design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Wind drifts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Perimeter frames 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Further mitigate torsion effects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19441" y="1143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Moment Frame</a:t>
            </a:r>
            <a:endParaRPr lang="en-US" sz="6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Lateral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49000" y="2324104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Controlling load combination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0.9D + 1.6W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Wall Thickness – 12”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#4 @ 12” </a:t>
            </a:r>
            <a:r>
              <a:rPr lang="en-US" sz="2800" b="1" dirty="0" err="1" smtClean="0">
                <a:latin typeface="Calibri" panose="020F0502020204030204" pitchFamily="34" charset="0"/>
              </a:rPr>
              <a:t>o.c</a:t>
            </a:r>
            <a:r>
              <a:rPr lang="en-US" sz="2800" b="1" dirty="0" smtClean="0">
                <a:latin typeface="Calibri" panose="020F0502020204030204" pitchFamily="34" charset="0"/>
              </a:rPr>
              <a:t>. EW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Boundary reinforcing for flexure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19441" y="1143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Shear Walls</a:t>
            </a:r>
            <a:endParaRPr lang="en-US" sz="6000" dirty="0">
              <a:latin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867400" y="5262834"/>
            <a:ext cx="3171882" cy="883920"/>
            <a:chOff x="5981785" y="5262834"/>
            <a:chExt cx="3171882" cy="883920"/>
          </a:xfrm>
        </p:grpSpPr>
        <p:pic>
          <p:nvPicPr>
            <p:cNvPr id="1027" name="Picture 3" descr="C:\RMP\Pictures\Shear Wall End BW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981785" y="5390709"/>
              <a:ext cx="3013177" cy="723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8848867" y="5262834"/>
              <a:ext cx="304800" cy="883920"/>
              <a:chOff x="8763000" y="2133600"/>
              <a:chExt cx="304800" cy="8839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8915400" y="2133600"/>
                <a:ext cx="0" cy="3657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8915400" y="2499360"/>
                <a:ext cx="152400" cy="76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8763000" y="2575560"/>
                <a:ext cx="304800" cy="549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782334" y="2630508"/>
                <a:ext cx="133066" cy="364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915400" y="2651760"/>
                <a:ext cx="0" cy="3657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5943600" y="2000621"/>
            <a:ext cx="3006452" cy="2901494"/>
            <a:chOff x="6061348" y="2000621"/>
            <a:chExt cx="3006452" cy="29014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48" y="2000621"/>
              <a:ext cx="2854052" cy="27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8763000" y="2133600"/>
              <a:ext cx="304800" cy="883920"/>
              <a:chOff x="8763000" y="2133600"/>
              <a:chExt cx="304800" cy="88392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8915400" y="2133600"/>
                <a:ext cx="0" cy="3657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915400" y="2499360"/>
                <a:ext cx="152400" cy="76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8763000" y="2575560"/>
                <a:ext cx="304800" cy="549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8782334" y="2630508"/>
                <a:ext cx="133066" cy="364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915400" y="2651760"/>
                <a:ext cx="0" cy="3657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 rot="5400000">
              <a:off x="6537960" y="4307755"/>
              <a:ext cx="304800" cy="883920"/>
              <a:chOff x="8763000" y="2133600"/>
              <a:chExt cx="304800" cy="883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8915400" y="2133600"/>
                <a:ext cx="0" cy="3657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915400" y="2499360"/>
                <a:ext cx="152400" cy="76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8763000" y="2575560"/>
                <a:ext cx="304800" cy="549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782334" y="2630508"/>
                <a:ext cx="133066" cy="364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915400" y="2651760"/>
                <a:ext cx="0" cy="3657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/>
          <p:cNvGrpSpPr/>
          <p:nvPr/>
        </p:nvGrpSpPr>
        <p:grpSpPr>
          <a:xfrm>
            <a:off x="19522219" y="444484"/>
            <a:ext cx="6607243" cy="6184916"/>
            <a:chOff x="19522219" y="444484"/>
            <a:chExt cx="6607243" cy="6184916"/>
          </a:xfrm>
        </p:grpSpPr>
        <p:pic>
          <p:nvPicPr>
            <p:cNvPr id="46" name="Picture 45" descr="E:\College\Pictures\cuts and edits\Lateral System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2219" y="444484"/>
              <a:ext cx="6607243" cy="582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Parallelogram 44"/>
            <p:cNvSpPr/>
            <p:nvPr/>
          </p:nvSpPr>
          <p:spPr>
            <a:xfrm>
              <a:off x="20116800" y="6110264"/>
              <a:ext cx="3200400" cy="519136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0"/>
          <p:cNvSpPr/>
          <p:nvPr/>
        </p:nvSpPr>
        <p:spPr>
          <a:xfrm>
            <a:off x="22250400" y="839337"/>
            <a:ext cx="1398896" cy="3787254"/>
          </a:xfrm>
          <a:custGeom>
            <a:avLst/>
            <a:gdLst>
              <a:gd name="connsiteX0" fmla="*/ 0 w 1398896"/>
              <a:gd name="connsiteY0" fmla="*/ 95535 h 3787254"/>
              <a:gd name="connsiteX1" fmla="*/ 880281 w 1398896"/>
              <a:gd name="connsiteY1" fmla="*/ 0 h 3787254"/>
              <a:gd name="connsiteX2" fmla="*/ 1398896 w 1398896"/>
              <a:gd name="connsiteY2" fmla="*/ 191069 h 3787254"/>
              <a:gd name="connsiteX3" fmla="*/ 1310185 w 1398896"/>
              <a:gd name="connsiteY3" fmla="*/ 3657600 h 3787254"/>
              <a:gd name="connsiteX4" fmla="*/ 873457 w 1398896"/>
              <a:gd name="connsiteY4" fmla="*/ 3787254 h 3787254"/>
              <a:gd name="connsiteX5" fmla="*/ 757451 w 1398896"/>
              <a:gd name="connsiteY5" fmla="*/ 3609833 h 3787254"/>
              <a:gd name="connsiteX6" fmla="*/ 300251 w 1398896"/>
              <a:gd name="connsiteY6" fmla="*/ 3753135 h 3787254"/>
              <a:gd name="connsiteX7" fmla="*/ 20472 w 1398896"/>
              <a:gd name="connsiteY7" fmla="*/ 3364173 h 3787254"/>
              <a:gd name="connsiteX8" fmla="*/ 0 w 1398896"/>
              <a:gd name="connsiteY8" fmla="*/ 95535 h 37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8896" h="3787254">
                <a:moveTo>
                  <a:pt x="0" y="95535"/>
                </a:moveTo>
                <a:lnTo>
                  <a:pt x="880281" y="0"/>
                </a:lnTo>
                <a:lnTo>
                  <a:pt x="1398896" y="191069"/>
                </a:lnTo>
                <a:lnTo>
                  <a:pt x="1310185" y="3657600"/>
                </a:lnTo>
                <a:lnTo>
                  <a:pt x="873457" y="3787254"/>
                </a:lnTo>
                <a:lnTo>
                  <a:pt x="757451" y="3609833"/>
                </a:lnTo>
                <a:lnTo>
                  <a:pt x="300251" y="3753135"/>
                </a:lnTo>
                <a:lnTo>
                  <a:pt x="20472" y="3364173"/>
                </a:lnTo>
                <a:lnTo>
                  <a:pt x="0" y="95535"/>
                </a:lnTo>
                <a:close/>
              </a:path>
            </a:pathLst>
          </a:cu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Architectural Study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10" descr="E:\College\Pictures\cuts and edits\RMP_Steel_Redesign_4_lobbydesk.rv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457975"/>
            <a:ext cx="4495801" cy="307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E:\College\Pictures\cuts and edits\RMP_Steel_Redesign_4_Upperopening1.rv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228601"/>
            <a:ext cx="5347831" cy="305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E:\College\Pictures\cuts and edits\RMP_Steel_Redesign_4_Loweropening1.rv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3344750"/>
            <a:ext cx="4501746" cy="32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0433315" y="1613902"/>
            <a:ext cx="571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Produces exciting lobby space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Connects levels more intimately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20799" y="3074211"/>
            <a:ext cx="3623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Creates sitting room mezzanine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Adds to the open feel of the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96" y="3074211"/>
            <a:ext cx="3690504" cy="266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8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12011" y="1456997"/>
            <a:ext cx="65853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Exterior Braced Frames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Obstruct exterior views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Obstruct building entrances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More expensive façade</a:t>
            </a:r>
          </a:p>
          <a:p>
            <a:pPr lvl="2">
              <a:buClr>
                <a:srgbClr val="92D050"/>
              </a:buClr>
            </a:pPr>
            <a:r>
              <a:rPr lang="en-US" sz="2800" b="1" dirty="0" smtClean="0">
                <a:latin typeface="Calibri" panose="020F0502020204030204" pitchFamily="34" charset="0"/>
              </a:rPr>
              <a:t>(if built integrally)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Interior braced frames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No walls for placement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latin typeface="Calibri" panose="020F0502020204030204" pitchFamily="34" charset="0"/>
              </a:rPr>
              <a:t>H</a:t>
            </a:r>
            <a:r>
              <a:rPr lang="en-US" sz="2800" b="1" dirty="0" smtClean="0">
                <a:latin typeface="Calibri" panose="020F0502020204030204" pitchFamily="34" charset="0"/>
              </a:rPr>
              <a:t>inder flow of open floor plan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Conclusion to employ moment frames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Architectural Study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10" descr="E:\College\Pictures\cuts and edits\RMP_Steel_Redesign_4_bars.rv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362" y="528758"/>
            <a:ext cx="5517838" cy="290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E:\College\Pictures\cuts and edits\RMP_Steel_Redesign_4_nobars.rv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00" y="3657600"/>
            <a:ext cx="5460628" cy="28701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33567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70146" y="1740568"/>
            <a:ext cx="58233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Detailed estimate calculated for each system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Cost of structure reduced by 5%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Predicted schedule reduction of 11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Construction Study</a:t>
            </a:r>
            <a:endParaRPr lang="en-US" sz="60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475646"/>
              </p:ext>
            </p:extLst>
          </p:nvPr>
        </p:nvGraphicFramePr>
        <p:xfrm>
          <a:off x="18745200" y="1905000"/>
          <a:ext cx="3863209" cy="343850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74309"/>
                <a:gridCol w="1588900"/>
              </a:tblGrid>
              <a:tr h="4228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Concrete Option Summary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333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Tot. Incl O&amp;P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1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Concrete Formwork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3,237,060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1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Structural Concrete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985,143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1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Placing Concrete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470,352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1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Finishing Concrete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306,404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33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Reinforcing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1,226,880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35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$</a:t>
                      </a:r>
                      <a:r>
                        <a:rPr lang="en-US" sz="1800" b="1" u="none" strike="noStrike" dirty="0" smtClean="0">
                          <a:effectLst/>
                        </a:rPr>
                        <a:t>6,225,841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36343"/>
              </p:ext>
            </p:extLst>
          </p:nvPr>
        </p:nvGraphicFramePr>
        <p:xfrm>
          <a:off x="23012400" y="1371600"/>
          <a:ext cx="3852041" cy="438679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67734"/>
                <a:gridCol w="1584307"/>
              </a:tblGrid>
              <a:tr h="31664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Steel Option Summary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Tot. Incl O&amp;P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Steel Deck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736,339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Welded Wire Fabric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126,631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Placing Concrete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107,610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Finishing Concrete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225,122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Concrete Topping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724,614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Steel Beams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2,379,232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Steel Columns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1,133,117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Shear Studs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41,754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5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Fireproofing Beams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267,472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16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Fireproofing Columns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effectLst/>
                        </a:rPr>
                        <a:t>138,234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03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$</a:t>
                      </a:r>
                      <a:r>
                        <a:rPr lang="en-US" sz="1800" b="1" u="none" strike="noStrike" dirty="0" smtClean="0">
                          <a:effectLst/>
                        </a:rPr>
                        <a:t>5,880,130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926800" y="6169938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$25.07 per sf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583400" y="6106894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$26.55 per sf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67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58400" y="1878778"/>
            <a:ext cx="50433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Design Viable Steel System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Maintain Architecture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Reduced Cost 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Shorten Schedule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Conclusion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1715" y="3923169"/>
            <a:ext cx="541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Increased Building Height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Over Zoning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Further Coordination Required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Architecture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MEP</a:t>
            </a:r>
          </a:p>
        </p:txBody>
      </p:sp>
      <p:pic>
        <p:nvPicPr>
          <p:cNvPr id="15" name="Picture 6" descr="E:\College\Pictures\cuts and edits\DSC01913 no 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00" y="741890"/>
            <a:ext cx="7239000" cy="54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54911" y="1981200"/>
            <a:ext cx="58614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One-way concrete slabs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Bay – 20’ x 40’ (typically)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Post </a:t>
            </a:r>
            <a:r>
              <a:rPr lang="en-US" sz="2800" b="1" dirty="0">
                <a:latin typeface="Calibri" panose="020F0502020204030204" pitchFamily="34" charset="0"/>
              </a:rPr>
              <a:t>t</a:t>
            </a:r>
            <a:r>
              <a:rPr lang="en-US" sz="2800" b="1" dirty="0" smtClean="0">
                <a:latin typeface="Calibri" panose="020F0502020204030204" pitchFamily="34" charset="0"/>
              </a:rPr>
              <a:t>ensioned beams – 20” x 48”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Cast in place columns – 2’ x 2’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Open/versatile floor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Existing Gravity System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E:\College\Pictures\cuts and edits\Typical Office Bay BW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6"/>
          <a:stretch/>
        </p:blipFill>
        <p:spPr bwMode="auto">
          <a:xfrm>
            <a:off x="19578227" y="383581"/>
            <a:ext cx="6495228" cy="60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Acknowledgements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7171" name="Picture 3" descr="C:\RMP\Pictures\Cagle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6"/>
          <a:stretch/>
        </p:blipFill>
        <p:spPr bwMode="auto">
          <a:xfrm>
            <a:off x="11131146" y="5026008"/>
            <a:ext cx="5101390" cy="6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858504" y="5728509"/>
            <a:ext cx="5557833" cy="824691"/>
            <a:chOff x="10858504" y="5728509"/>
            <a:chExt cx="5557833" cy="824691"/>
          </a:xfrm>
        </p:grpSpPr>
        <p:pic>
          <p:nvPicPr>
            <p:cNvPr id="7172" name="Picture 4" descr="C:\RMP\Pictures\Foulger-Pratt BW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19"/>
            <a:stretch/>
          </p:blipFill>
          <p:spPr bwMode="auto">
            <a:xfrm>
              <a:off x="11734800" y="5823148"/>
              <a:ext cx="4681537" cy="635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RMP\Pictures\Foulger-Pratt BW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7" t="-2994" r="35852" b="28023"/>
            <a:stretch/>
          </p:blipFill>
          <p:spPr bwMode="auto">
            <a:xfrm>
              <a:off x="10858504" y="5728509"/>
              <a:ext cx="952496" cy="824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3" name="Picture 5" descr="C:\RMP\Pictures\AE B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9"/>
          <a:stretch/>
        </p:blipFill>
        <p:spPr bwMode="auto">
          <a:xfrm>
            <a:off x="13037302" y="4057788"/>
            <a:ext cx="1289077" cy="8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College\Pictures\cuts and edits\DSC01913 no sk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00" y="741890"/>
            <a:ext cx="7239000" cy="54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48241" y="1371600"/>
            <a:ext cx="426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Calibri" panose="020F0502020204030204" pitchFamily="34" charset="0"/>
              </a:rPr>
              <a:t>Cagley</a:t>
            </a:r>
            <a:r>
              <a:rPr lang="en-US" sz="2800" b="1" dirty="0" smtClean="0">
                <a:latin typeface="Calibri" panose="020F0502020204030204" pitchFamily="34" charset="0"/>
              </a:rPr>
              <a:t> and Associates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Frank </a:t>
            </a:r>
            <a:r>
              <a:rPr lang="en-US" sz="2800" b="1" dirty="0" err="1" smtClean="0">
                <a:latin typeface="Calibri" panose="020F0502020204030204" pitchFamily="34" charset="0"/>
              </a:rPr>
              <a:t>Malits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Daniel Camp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Calibri" panose="020F0502020204030204" pitchFamily="34" charset="0"/>
              </a:rPr>
              <a:t>Foulger</a:t>
            </a:r>
            <a:r>
              <a:rPr lang="en-US" sz="2800" b="1" dirty="0" smtClean="0">
                <a:latin typeface="Calibri" panose="020F0502020204030204" pitchFamily="34" charset="0"/>
              </a:rPr>
              <a:t>-Pratt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AE Department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Family and Friends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9441" y="296766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Questions/Comments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2" descr="C:\RMP\Pictures\Cover - Rockville-Metro-Plaza-II[1]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753856"/>
            <a:ext cx="8153400" cy="536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222200" y="61722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</a:pPr>
            <a:r>
              <a:rPr lang="en-US" sz="1200" b="1" dirty="0" smtClean="0">
                <a:latin typeface="Calibri" panose="020F0502020204030204" pitchFamily="34" charset="0"/>
              </a:rPr>
              <a:t>www.wdgarch.com</a:t>
            </a:r>
          </a:p>
        </p:txBody>
      </p:sp>
    </p:spTree>
    <p:extLst>
      <p:ext uri="{BB962C8B-B14F-4D97-AF65-F5344CB8AC3E}">
        <p14:creationId xmlns:p14="http://schemas.microsoft.com/office/powerpoint/2010/main" val="2922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91800" y="1832529"/>
            <a:ext cx="678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shear walls at elevator core</a:t>
            </a:r>
          </a:p>
          <a:p>
            <a:pPr marL="914400" lvl="1" indent="-4572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12 inch thick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moment frames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Low impact on architecture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Existing Lateral System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E:\College\Pictures\cuts and edits\S217 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3" t="3182" r="14982" b="30292"/>
          <a:stretch/>
        </p:blipFill>
        <p:spPr bwMode="auto">
          <a:xfrm>
            <a:off x="18450935" y="736431"/>
            <a:ext cx="8749811" cy="52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22667279" y="3116341"/>
            <a:ext cx="1066117" cy="971806"/>
            <a:chOff x="22667279" y="3116341"/>
            <a:chExt cx="1066117" cy="971806"/>
          </a:xfrm>
        </p:grpSpPr>
        <p:sp>
          <p:nvSpPr>
            <p:cNvPr id="4" name="Freeform 3"/>
            <p:cNvSpPr/>
            <p:nvPr/>
          </p:nvSpPr>
          <p:spPr>
            <a:xfrm>
              <a:off x="22667279" y="3120441"/>
              <a:ext cx="332136" cy="631469"/>
            </a:xfrm>
            <a:custGeom>
              <a:avLst/>
              <a:gdLst>
                <a:gd name="connsiteX0" fmla="*/ 8201 w 332136"/>
                <a:gd name="connsiteY0" fmla="*/ 0 h 635569"/>
                <a:gd name="connsiteX1" fmla="*/ 332136 w 332136"/>
                <a:gd name="connsiteY1" fmla="*/ 8201 h 635569"/>
                <a:gd name="connsiteX2" fmla="*/ 332136 w 332136"/>
                <a:gd name="connsiteY2" fmla="*/ 49205 h 635569"/>
                <a:gd name="connsiteX3" fmla="*/ 36904 w 332136"/>
                <a:gd name="connsiteY3" fmla="*/ 49205 h 635569"/>
                <a:gd name="connsiteX4" fmla="*/ 36904 w 332136"/>
                <a:gd name="connsiteY4" fmla="*/ 602766 h 635569"/>
                <a:gd name="connsiteX5" fmla="*/ 328036 w 332136"/>
                <a:gd name="connsiteY5" fmla="*/ 594565 h 635569"/>
                <a:gd name="connsiteX6" fmla="*/ 328036 w 332136"/>
                <a:gd name="connsiteY6" fmla="*/ 635569 h 635569"/>
                <a:gd name="connsiteX7" fmla="*/ 0 w 332136"/>
                <a:gd name="connsiteY7" fmla="*/ 631469 h 635569"/>
                <a:gd name="connsiteX8" fmla="*/ 8201 w 332136"/>
                <a:gd name="connsiteY8" fmla="*/ 0 h 635569"/>
                <a:gd name="connsiteX0" fmla="*/ 12302 w 332136"/>
                <a:gd name="connsiteY0" fmla="*/ 8201 h 627368"/>
                <a:gd name="connsiteX1" fmla="*/ 332136 w 332136"/>
                <a:gd name="connsiteY1" fmla="*/ 0 h 627368"/>
                <a:gd name="connsiteX2" fmla="*/ 332136 w 332136"/>
                <a:gd name="connsiteY2" fmla="*/ 41004 h 627368"/>
                <a:gd name="connsiteX3" fmla="*/ 36904 w 332136"/>
                <a:gd name="connsiteY3" fmla="*/ 41004 h 627368"/>
                <a:gd name="connsiteX4" fmla="*/ 36904 w 332136"/>
                <a:gd name="connsiteY4" fmla="*/ 594565 h 627368"/>
                <a:gd name="connsiteX5" fmla="*/ 328036 w 332136"/>
                <a:gd name="connsiteY5" fmla="*/ 586364 h 627368"/>
                <a:gd name="connsiteX6" fmla="*/ 328036 w 332136"/>
                <a:gd name="connsiteY6" fmla="*/ 627368 h 627368"/>
                <a:gd name="connsiteX7" fmla="*/ 0 w 332136"/>
                <a:gd name="connsiteY7" fmla="*/ 623268 h 627368"/>
                <a:gd name="connsiteX8" fmla="*/ 12302 w 332136"/>
                <a:gd name="connsiteY8" fmla="*/ 8201 h 627368"/>
                <a:gd name="connsiteX0" fmla="*/ 4102 w 332136"/>
                <a:gd name="connsiteY0" fmla="*/ 0 h 631469"/>
                <a:gd name="connsiteX1" fmla="*/ 332136 w 332136"/>
                <a:gd name="connsiteY1" fmla="*/ 4101 h 631469"/>
                <a:gd name="connsiteX2" fmla="*/ 332136 w 332136"/>
                <a:gd name="connsiteY2" fmla="*/ 45105 h 631469"/>
                <a:gd name="connsiteX3" fmla="*/ 36904 w 332136"/>
                <a:gd name="connsiteY3" fmla="*/ 45105 h 631469"/>
                <a:gd name="connsiteX4" fmla="*/ 36904 w 332136"/>
                <a:gd name="connsiteY4" fmla="*/ 598666 h 631469"/>
                <a:gd name="connsiteX5" fmla="*/ 328036 w 332136"/>
                <a:gd name="connsiteY5" fmla="*/ 590465 h 631469"/>
                <a:gd name="connsiteX6" fmla="*/ 328036 w 332136"/>
                <a:gd name="connsiteY6" fmla="*/ 631469 h 631469"/>
                <a:gd name="connsiteX7" fmla="*/ 0 w 332136"/>
                <a:gd name="connsiteY7" fmla="*/ 627369 h 631469"/>
                <a:gd name="connsiteX8" fmla="*/ 4102 w 332136"/>
                <a:gd name="connsiteY8" fmla="*/ 0 h 63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136" h="631469">
                  <a:moveTo>
                    <a:pt x="4102" y="0"/>
                  </a:moveTo>
                  <a:lnTo>
                    <a:pt x="332136" y="4101"/>
                  </a:lnTo>
                  <a:lnTo>
                    <a:pt x="332136" y="45105"/>
                  </a:lnTo>
                  <a:lnTo>
                    <a:pt x="36904" y="45105"/>
                  </a:lnTo>
                  <a:lnTo>
                    <a:pt x="36904" y="598666"/>
                  </a:lnTo>
                  <a:lnTo>
                    <a:pt x="328036" y="590465"/>
                  </a:lnTo>
                  <a:lnTo>
                    <a:pt x="328036" y="631469"/>
                  </a:lnTo>
                  <a:lnTo>
                    <a:pt x="0" y="627369"/>
                  </a:lnTo>
                  <a:cubicBezTo>
                    <a:pt x="1367" y="418246"/>
                    <a:pt x="2735" y="209123"/>
                    <a:pt x="4102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3384857" y="3116341"/>
              <a:ext cx="348539" cy="971806"/>
            </a:xfrm>
            <a:custGeom>
              <a:avLst/>
              <a:gdLst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0 w 352639"/>
                <a:gd name="connsiteY7" fmla="*/ 0 h 971806"/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299333 w 352639"/>
                <a:gd name="connsiteY7" fmla="*/ 45105 h 971806"/>
                <a:gd name="connsiteX8" fmla="*/ 0 w 352639"/>
                <a:gd name="connsiteY8" fmla="*/ 0 h 971806"/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20502 w 352639"/>
                <a:gd name="connsiteY7" fmla="*/ 53306 h 971806"/>
                <a:gd name="connsiteX8" fmla="*/ 0 w 352639"/>
                <a:gd name="connsiteY8" fmla="*/ 0 h 971806"/>
                <a:gd name="connsiteX0" fmla="*/ 4101 w 356740"/>
                <a:gd name="connsiteY0" fmla="*/ 0 h 971806"/>
                <a:gd name="connsiteX1" fmla="*/ 348539 w 356740"/>
                <a:gd name="connsiteY1" fmla="*/ 4100 h 971806"/>
                <a:gd name="connsiteX2" fmla="*/ 356740 w 356740"/>
                <a:gd name="connsiteY2" fmla="*/ 971806 h 971806"/>
                <a:gd name="connsiteX3" fmla="*/ 8201 w 356740"/>
                <a:gd name="connsiteY3" fmla="*/ 971806 h 971806"/>
                <a:gd name="connsiteX4" fmla="*/ 8201 w 356740"/>
                <a:gd name="connsiteY4" fmla="*/ 926701 h 971806"/>
                <a:gd name="connsiteX5" fmla="*/ 307534 w 356740"/>
                <a:gd name="connsiteY5" fmla="*/ 918500 h 971806"/>
                <a:gd name="connsiteX6" fmla="*/ 311635 w 356740"/>
                <a:gd name="connsiteY6" fmla="*/ 49205 h 971806"/>
                <a:gd name="connsiteX7" fmla="*/ 0 w 356740"/>
                <a:gd name="connsiteY7" fmla="*/ 53306 h 971806"/>
                <a:gd name="connsiteX8" fmla="*/ 4101 w 356740"/>
                <a:gd name="connsiteY8" fmla="*/ 0 h 971806"/>
                <a:gd name="connsiteX0" fmla="*/ 0 w 352639"/>
                <a:gd name="connsiteY0" fmla="*/ 0 h 971806"/>
                <a:gd name="connsiteX1" fmla="*/ 344438 w 352639"/>
                <a:gd name="connsiteY1" fmla="*/ 4100 h 971806"/>
                <a:gd name="connsiteX2" fmla="*/ 352639 w 352639"/>
                <a:gd name="connsiteY2" fmla="*/ 971806 h 971806"/>
                <a:gd name="connsiteX3" fmla="*/ 4100 w 352639"/>
                <a:gd name="connsiteY3" fmla="*/ 971806 h 971806"/>
                <a:gd name="connsiteX4" fmla="*/ 4100 w 352639"/>
                <a:gd name="connsiteY4" fmla="*/ 926701 h 971806"/>
                <a:gd name="connsiteX5" fmla="*/ 303433 w 352639"/>
                <a:gd name="connsiteY5" fmla="*/ 918500 h 971806"/>
                <a:gd name="connsiteX6" fmla="*/ 307534 w 352639"/>
                <a:gd name="connsiteY6" fmla="*/ 49205 h 971806"/>
                <a:gd name="connsiteX7" fmla="*/ 12300 w 352639"/>
                <a:gd name="connsiteY7" fmla="*/ 53306 h 971806"/>
                <a:gd name="connsiteX8" fmla="*/ 0 w 352639"/>
                <a:gd name="connsiteY8" fmla="*/ 0 h 971806"/>
                <a:gd name="connsiteX0" fmla="*/ 8201 w 348539"/>
                <a:gd name="connsiteY0" fmla="*/ 0 h 971806"/>
                <a:gd name="connsiteX1" fmla="*/ 340338 w 348539"/>
                <a:gd name="connsiteY1" fmla="*/ 4100 h 971806"/>
                <a:gd name="connsiteX2" fmla="*/ 348539 w 348539"/>
                <a:gd name="connsiteY2" fmla="*/ 971806 h 971806"/>
                <a:gd name="connsiteX3" fmla="*/ 0 w 348539"/>
                <a:gd name="connsiteY3" fmla="*/ 971806 h 971806"/>
                <a:gd name="connsiteX4" fmla="*/ 0 w 348539"/>
                <a:gd name="connsiteY4" fmla="*/ 926701 h 971806"/>
                <a:gd name="connsiteX5" fmla="*/ 299333 w 348539"/>
                <a:gd name="connsiteY5" fmla="*/ 918500 h 971806"/>
                <a:gd name="connsiteX6" fmla="*/ 303434 w 348539"/>
                <a:gd name="connsiteY6" fmla="*/ 49205 h 971806"/>
                <a:gd name="connsiteX7" fmla="*/ 8200 w 348539"/>
                <a:gd name="connsiteY7" fmla="*/ 53306 h 971806"/>
                <a:gd name="connsiteX8" fmla="*/ 8201 w 348539"/>
                <a:gd name="connsiteY8" fmla="*/ 0 h 97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539" h="971806">
                  <a:moveTo>
                    <a:pt x="8201" y="0"/>
                  </a:moveTo>
                  <a:lnTo>
                    <a:pt x="340338" y="4100"/>
                  </a:lnTo>
                  <a:cubicBezTo>
                    <a:pt x="343072" y="326669"/>
                    <a:pt x="345805" y="649237"/>
                    <a:pt x="348539" y="971806"/>
                  </a:cubicBezTo>
                  <a:lnTo>
                    <a:pt x="0" y="971806"/>
                  </a:lnTo>
                  <a:lnTo>
                    <a:pt x="0" y="926701"/>
                  </a:lnTo>
                  <a:lnTo>
                    <a:pt x="299333" y="918500"/>
                  </a:lnTo>
                  <a:lnTo>
                    <a:pt x="303434" y="49205"/>
                  </a:lnTo>
                  <a:lnTo>
                    <a:pt x="8200" y="53306"/>
                  </a:lnTo>
                  <a:cubicBezTo>
                    <a:pt x="8200" y="35537"/>
                    <a:pt x="8201" y="17769"/>
                    <a:pt x="8201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116800" y="1666709"/>
            <a:ext cx="6400800" cy="3972091"/>
            <a:chOff x="20116800" y="1666709"/>
            <a:chExt cx="6400800" cy="3972091"/>
          </a:xfrm>
        </p:grpSpPr>
        <p:sp>
          <p:nvSpPr>
            <p:cNvPr id="11" name="Rectangle 10"/>
            <p:cNvSpPr/>
            <p:nvPr/>
          </p:nvSpPr>
          <p:spPr>
            <a:xfrm>
              <a:off x="22770132" y="1676400"/>
              <a:ext cx="166068" cy="12954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455932" y="1676400"/>
              <a:ext cx="166068" cy="12954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079200" y="1666710"/>
              <a:ext cx="166068" cy="12954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174200" y="1666710"/>
              <a:ext cx="166068" cy="12954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765000" y="1666710"/>
              <a:ext cx="166068" cy="12954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374600" y="1666710"/>
              <a:ext cx="166068" cy="20852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442932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772988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141606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089330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712131" y="4271033"/>
              <a:ext cx="166068" cy="12954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802600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488400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475400" y="1752600"/>
              <a:ext cx="166068" cy="121920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802600" y="1752600"/>
              <a:ext cx="166068" cy="1224926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116800" y="4263330"/>
              <a:ext cx="166068" cy="1375470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6351532" y="1666709"/>
              <a:ext cx="166068" cy="2421437"/>
            </a:xfrm>
            <a:prstGeom prst="rect">
              <a:avLst/>
            </a:prstGeom>
            <a:solidFill>
              <a:srgbClr val="77933C">
                <a:alpha val="40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507200" y="1676400"/>
            <a:ext cx="7010400" cy="4004333"/>
            <a:chOff x="19507200" y="1676400"/>
            <a:chExt cx="7010400" cy="4004333"/>
          </a:xfrm>
        </p:grpSpPr>
        <p:sp>
          <p:nvSpPr>
            <p:cNvPr id="34" name="Rectangle 33"/>
            <p:cNvSpPr/>
            <p:nvPr/>
          </p:nvSpPr>
          <p:spPr>
            <a:xfrm>
              <a:off x="20650200" y="1676400"/>
              <a:ext cx="5867400" cy="228600"/>
            </a:xfrm>
            <a:prstGeom prst="rect">
              <a:avLst/>
            </a:prstGeom>
            <a:solidFill>
              <a:srgbClr val="953735">
                <a:alpha val="40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9964400" y="2763127"/>
              <a:ext cx="5638800" cy="228600"/>
            </a:xfrm>
            <a:prstGeom prst="rect">
              <a:avLst/>
            </a:prstGeom>
            <a:solidFill>
              <a:srgbClr val="953735">
                <a:alpha val="40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583400" y="4149030"/>
              <a:ext cx="6289356" cy="228600"/>
            </a:xfrm>
            <a:prstGeom prst="rect">
              <a:avLst/>
            </a:prstGeom>
            <a:solidFill>
              <a:srgbClr val="953735">
                <a:alpha val="40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507200" y="5452133"/>
              <a:ext cx="5486400" cy="228600"/>
            </a:xfrm>
            <a:prstGeom prst="rect">
              <a:avLst/>
            </a:prstGeom>
            <a:solidFill>
              <a:srgbClr val="953735">
                <a:alpha val="40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4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33841" y="2045368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structure results in a large building self weight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Lengthy </a:t>
            </a:r>
            <a:r>
              <a:rPr lang="en-US" sz="2800" b="1" dirty="0"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latin typeface="Calibri" panose="020F0502020204030204" pitchFamily="34" charset="0"/>
              </a:rPr>
              <a:t>chedule duration due to concrete construction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Concrete labor intensive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Problem Statement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1" name="Picture 2" descr="E:\College\Pictures\cuts and edits\S217 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3" t="3182" r="14982" b="30292"/>
          <a:stretch/>
        </p:blipFill>
        <p:spPr bwMode="auto">
          <a:xfrm>
            <a:off x="18450935" y="736431"/>
            <a:ext cx="8749811" cy="52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680140" y="1596271"/>
            <a:ext cx="60920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Reduce building weight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Maintain architectural intentions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Reduce overall cost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Reduce schedule duration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63441" y="276135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Goals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9441" y="196333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Proposed Solution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57937" y="1661439"/>
            <a:ext cx="69863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Employ steel structure 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Investigate self weight reduction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Investigate use of composite beams and LW concrete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Maintain architectural design intentions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Open floor plan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Ceiling height/ceiling cavity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Decrease cost and construction duration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00" y="2336661"/>
            <a:ext cx="586345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Floor Loads</a:t>
            </a: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Live Load – 80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Partitions – 20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Superimposed DL – 5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Mechanical Rooms</a:t>
            </a: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Live Load – 150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r>
              <a:rPr lang="en-US" sz="2800" b="1" dirty="0" smtClean="0">
                <a:latin typeface="Calibri" panose="020F0502020204030204" pitchFamily="34" charset="0"/>
              </a:rPr>
              <a:t>*</a:t>
            </a:r>
          </a:p>
          <a:p>
            <a:pPr marL="1371600" lvl="2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Corridors (above first)</a:t>
            </a: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Live Load – 100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Gravity Loads</a:t>
            </a:r>
            <a:endParaRPr lang="en-US" sz="54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E:\College\Pictures\cuts and edits\Floor Load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754" y="1452208"/>
            <a:ext cx="6888173" cy="43051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College\Pictures\cuts and edits\Floor Load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754" y="1452208"/>
            <a:ext cx="6888173" cy="43051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College\Pictures\cuts and edits\Floor Loads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753" y="1452208"/>
            <a:ext cx="6888173" cy="43051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College\Pictures\cuts and edits\Floor Loads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754" y="1452208"/>
            <a:ext cx="6888173" cy="43051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ollege\Pictures\cuts and edits\green roof 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45" y="3124200"/>
            <a:ext cx="4620955" cy="27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50111" y="2506682"/>
            <a:ext cx="5863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Roof Loads</a:t>
            </a: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Live Load – 20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Snow – 17.5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Green Roof – 40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1371600" lvl="2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latin typeface="Calibri" panose="020F0502020204030204" pitchFamily="34" charset="0"/>
              </a:rPr>
              <a:t>S</a:t>
            </a:r>
            <a:r>
              <a:rPr lang="en-US" sz="2800" b="1" dirty="0" smtClean="0">
                <a:latin typeface="Calibri" panose="020F0502020204030204" pitchFamily="34" charset="0"/>
              </a:rPr>
              <a:t>uperimposed DL – 10 </a:t>
            </a:r>
            <a:r>
              <a:rPr lang="en-US" sz="2800" b="1" dirty="0" err="1" smtClean="0">
                <a:latin typeface="Calibri" panose="020F0502020204030204" pitchFamily="34" charset="0"/>
              </a:rPr>
              <a:t>psf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b="1" dirty="0" smtClean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8261" y="1286470"/>
            <a:ext cx="49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</a:rPr>
              <a:t>Gravity Loads</a:t>
            </a:r>
            <a:endParaRPr lang="en-US" sz="5400" dirty="0">
              <a:latin typeface="Calibri" panose="020F050202020403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63105"/>
              </p:ext>
            </p:extLst>
          </p:nvPr>
        </p:nvGraphicFramePr>
        <p:xfrm>
          <a:off x="20193000" y="1066800"/>
          <a:ext cx="6248400" cy="485285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362200"/>
                <a:gridCol w="2057400"/>
                <a:gridCol w="1828800"/>
              </a:tblGrid>
              <a:tr h="74654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 smtClean="0">
                          <a:effectLst/>
                        </a:rPr>
                        <a:t>Floor Live Loads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71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Area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As Designed (</a:t>
                      </a:r>
                      <a:r>
                        <a:rPr lang="en-US" sz="1800" b="1" dirty="0" err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psf</a:t>
                      </a:r>
                      <a:r>
                        <a:rPr lang="en-US" sz="18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ASCE 7-05 (</a:t>
                      </a:r>
                      <a:r>
                        <a:rPr lang="en-US" sz="1800" b="1" dirty="0" err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psf</a:t>
                      </a:r>
                      <a:r>
                        <a:rPr lang="en-US" sz="1800" b="1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Corridors (first level)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7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Corridors (above first)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1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Lobbies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Marquees/Canopies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Mechanical Room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 (U)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Offices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 + 20 (partitions)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 + 20 (partitions)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94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Parking Garage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Retail – First Floor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4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Stairs/Exit Ways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100 (U)</a:t>
                      </a:r>
                      <a:endParaRPr lang="en-US" sz="14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Storage (Light)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 (U)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125 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09841" y="-74676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4159" y="-74676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53841" y="-74676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</a:rPr>
              <a:t>Rockville Metro Plaza II</a:t>
            </a:r>
            <a:endParaRPr lang="en-US" sz="6000" b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1997"/>
            <a:ext cx="8382000" cy="1596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12011" y="1676400"/>
            <a:ext cx="59396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3.25” Lightweight Concrete slab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2”, 20 gage metal decking</a:t>
            </a: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Beam spacing – 10’ max </a:t>
            </a: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Calibri" panose="020F0502020204030204" pitchFamily="34" charset="0"/>
              </a:rPr>
              <a:t>Unshored</a:t>
            </a:r>
            <a:endParaRPr lang="en-US" sz="2800" b="1" dirty="0" smtClean="0">
              <a:latin typeface="Calibri" panose="020F0502020204030204" pitchFamily="34" charset="0"/>
            </a:endParaRPr>
          </a:p>
          <a:p>
            <a:pPr marL="914400" lvl="1" indent="-457200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Long span direction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914400" lvl="1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alibri" panose="020F0502020204030204" pitchFamily="34" charset="0"/>
              </a:rPr>
              <a:t>Columns spliced every two levels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9441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libri" panose="020F0502020204030204" pitchFamily="34" charset="0"/>
              </a:rPr>
              <a:t>Gravity Design</a:t>
            </a:r>
            <a:endParaRPr lang="en-US" sz="6000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636" y="463189"/>
            <a:ext cx="7410410" cy="61865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0" y="1676400"/>
            <a:ext cx="4953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Building Introduction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Existing Structural System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Problem Statement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Proposed Solution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latin typeface="Calibri" panose="020F0502020204030204" pitchFamily="34" charset="0"/>
              </a:rPr>
              <a:t>Gravity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Lateral Redesign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Architectural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Construction Study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Conclusion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Acknowledgments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215437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5527</TotalTime>
  <Words>1674</Words>
  <Application>Microsoft Office PowerPoint</Application>
  <PresentationFormat>Custom</PresentationFormat>
  <Paragraphs>729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234</cp:revision>
  <dcterms:created xsi:type="dcterms:W3CDTF">2006-11-29T18:17:25Z</dcterms:created>
  <dcterms:modified xsi:type="dcterms:W3CDTF">2014-04-06T16:53:06Z</dcterms:modified>
</cp:coreProperties>
</file>